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6"/>
    <p:sldMasterId id="2147483673" r:id="rId7"/>
    <p:sldMasterId id="2147483779" r:id="rId8"/>
  </p:sldMasterIdLst>
  <p:notesMasterIdLst>
    <p:notesMasterId r:id="rId36"/>
  </p:notesMasterIdLst>
  <p:handoutMasterIdLst>
    <p:handoutMasterId r:id="rId37"/>
  </p:handoutMasterIdLst>
  <p:sldIdLst>
    <p:sldId id="319" r:id="rId9"/>
    <p:sldId id="351" r:id="rId10"/>
    <p:sldId id="324" r:id="rId11"/>
    <p:sldId id="325" r:id="rId12"/>
    <p:sldId id="326" r:id="rId13"/>
    <p:sldId id="321" r:id="rId14"/>
    <p:sldId id="322" r:id="rId15"/>
    <p:sldId id="331" r:id="rId16"/>
    <p:sldId id="328" r:id="rId17"/>
    <p:sldId id="329" r:id="rId18"/>
    <p:sldId id="360" r:id="rId19"/>
    <p:sldId id="332" r:id="rId20"/>
    <p:sldId id="333" r:id="rId21"/>
    <p:sldId id="334" r:id="rId22"/>
    <p:sldId id="335" r:id="rId23"/>
    <p:sldId id="316" r:id="rId24"/>
    <p:sldId id="337" r:id="rId25"/>
    <p:sldId id="343" r:id="rId26"/>
    <p:sldId id="338" r:id="rId27"/>
    <p:sldId id="341" r:id="rId28"/>
    <p:sldId id="340" r:id="rId29"/>
    <p:sldId id="358" r:id="rId30"/>
    <p:sldId id="342" r:id="rId31"/>
    <p:sldId id="345" r:id="rId32"/>
    <p:sldId id="356" r:id="rId33"/>
    <p:sldId id="350" r:id="rId34"/>
    <p:sldId id="359" r:id="rId35"/>
  </p:sldIdLst>
  <p:sldSz cx="12192000" cy="6858000"/>
  <p:notesSz cx="6797675" cy="987425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Young, Vinnie (UK)" initials="VY" lastIdx="1" clrIdx="2">
    <p:extLst>
      <p:ext uri="{19B8F6BF-5375-455C-9EA6-DF929625EA0E}">
        <p15:presenceInfo xmlns:p15="http://schemas.microsoft.com/office/powerpoint/2012/main" userId="S::vinnie.young@baesystems.com::fc96e826-5f60-42a5-bb68-973a132c7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C4C02"/>
    <a:srgbClr val="DA0C2C"/>
    <a:srgbClr val="D55E00"/>
    <a:srgbClr val="877E79"/>
    <a:srgbClr val="8B827D"/>
    <a:srgbClr val="716965"/>
    <a:srgbClr val="E40521"/>
    <a:srgbClr val="F1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–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6" autoAdjust="0"/>
    <p:restoredTop sz="78897" autoAdjust="0"/>
  </p:normalViewPr>
  <p:slideViewPr>
    <p:cSldViewPr snapToGrid="0">
      <p:cViewPr varScale="1">
        <p:scale>
          <a:sx n="66" d="100"/>
          <a:sy n="66" d="100"/>
        </p:scale>
        <p:origin x="1248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-198"/>
    </p:cViewPr>
  </p:sorterViewPr>
  <p:notesViewPr>
    <p:cSldViewPr snapToGrid="0">
      <p:cViewPr>
        <p:scale>
          <a:sx n="80" d="100"/>
          <a:sy n="80" d="100"/>
        </p:scale>
        <p:origin x="2846" y="-65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commentAuthors" Target="commentAuthor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3" Type="http://schemas.openxmlformats.org/officeDocument/2006/relationships/tableStyles" Target="tableStyles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3D2F50-511B-440B-8D29-04A29E3FB460}"/>
              </a:ext>
            </a:extLst>
          </p:cNvPr>
          <p:cNvSpPr/>
          <p:nvPr/>
        </p:nvSpPr>
        <p:spPr>
          <a:xfrm>
            <a:off x="0" y="9118251"/>
            <a:ext cx="6797676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cHandoutMasterFooter"/>
          <p:cNvSpPr txBox="1"/>
          <p:nvPr/>
        </p:nvSpPr>
        <p:spPr>
          <a:xfrm>
            <a:off x="0" y="9561830"/>
            <a:ext cx="6797675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8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hcHandoutMasterHeader"/>
          <p:cNvSpPr txBox="1"/>
          <p:nvPr/>
        </p:nvSpPr>
        <p:spPr>
          <a:xfrm>
            <a:off x="0" y="0"/>
            <a:ext cx="6797675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8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99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" y="681038"/>
            <a:ext cx="6523038" cy="3670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89528"/>
            <a:ext cx="5438140" cy="388798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D48291-829E-4667-956D-CD6FFA57B962}"/>
              </a:ext>
            </a:extLst>
          </p:cNvPr>
          <p:cNvSpPr/>
          <p:nvPr userDrawn="1"/>
        </p:nvSpPr>
        <p:spPr>
          <a:xfrm>
            <a:off x="0" y="9118251"/>
            <a:ext cx="6797676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cNotesMasterFooter"/>
          <p:cNvSpPr txBox="1"/>
          <p:nvPr/>
        </p:nvSpPr>
        <p:spPr>
          <a:xfrm>
            <a:off x="0" y="9561830"/>
            <a:ext cx="6797675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800" b="1" i="0" u="none" baseline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hcNotesMasterHeader"/>
          <p:cNvSpPr txBox="1"/>
          <p:nvPr/>
        </p:nvSpPr>
        <p:spPr>
          <a:xfrm>
            <a:off x="0" y="0"/>
            <a:ext cx="6797675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800" b="1" i="0" u="none" baseline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31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8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I’m Vinnie Young</a:t>
            </a:r>
          </a:p>
          <a:p>
            <a:r>
              <a:rPr lang="en-GB" dirty="0"/>
              <a:t>We are CORDA</a:t>
            </a:r>
          </a:p>
          <a:p>
            <a:r>
              <a:rPr lang="en-GB" dirty="0"/>
              <a:t>We’ve been assessing options for investment in technologies to improve the UK’s MDA</a:t>
            </a:r>
          </a:p>
        </p:txBody>
      </p:sp>
    </p:spTree>
    <p:extLst>
      <p:ext uri="{BB962C8B-B14F-4D97-AF65-F5344CB8AC3E}">
        <p14:creationId xmlns:p14="http://schemas.microsoft.com/office/powerpoint/2010/main" val="3052533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For many vessels in the EEZ (especially dark), no data at all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For known vessels, no data on some characteristics</a:t>
            </a:r>
            <a:endParaRPr lang="en-GB" b="1" i="1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For known vessels, some data “low quality” (old, inaccurate, unreliable)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Our MDA is not perfect</a:t>
            </a:r>
          </a:p>
        </p:txBody>
      </p:sp>
    </p:spTree>
    <p:extLst>
      <p:ext uri="{BB962C8B-B14F-4D97-AF65-F5344CB8AC3E}">
        <p14:creationId xmlns:p14="http://schemas.microsoft.com/office/powerpoint/2010/main" val="1058123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“Understand the extent of the gaps in UK Maritime Domain Awareness (MDA)”</a:t>
            </a:r>
          </a:p>
          <a:p>
            <a:pPr algn="ctr"/>
            <a:endParaRPr lang="en-GB" sz="1600" i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“Identify solutions to fill them”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“Conduct a cost-performance assessment of these solutions”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“And provide a roadmap to improve MDA”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553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r>
              <a:rPr lang="en-GB" sz="1600" dirty="0">
                <a:solidFill>
                  <a:srgbClr val="000000"/>
                </a:solidFill>
              </a:rPr>
              <a:t>I hope you enjoyed that exploration of Maritime Domain Awareness as a concept</a:t>
            </a:r>
          </a:p>
          <a:p>
            <a:pPr marL="0" indent="0" algn="l">
              <a:buFont typeface="+mj-lt"/>
              <a:buNone/>
            </a:pPr>
            <a:r>
              <a:rPr lang="en-GB" sz="1600" dirty="0">
                <a:solidFill>
                  <a:srgbClr val="000000"/>
                </a:solidFill>
              </a:rPr>
              <a:t>More to come</a:t>
            </a:r>
          </a:p>
          <a:p>
            <a:pPr marL="0" indent="0" algn="l">
              <a:buFont typeface="+mj-lt"/>
              <a:buNone/>
            </a:pPr>
            <a:r>
              <a:rPr lang="en-GB" sz="1600" dirty="0">
                <a:solidFill>
                  <a:srgbClr val="000000"/>
                </a:solidFill>
              </a:rPr>
              <a:t>What we did</a:t>
            </a:r>
          </a:p>
          <a:p>
            <a:pPr marL="0" indent="0" algn="l">
              <a:buFont typeface="+mj-lt"/>
              <a:buNone/>
            </a:pPr>
            <a:r>
              <a:rPr lang="en-GB" sz="1600" dirty="0">
                <a:solidFill>
                  <a:srgbClr val="000000"/>
                </a:solidFill>
              </a:rPr>
              <a:t>How it lead to Multi-Criteria Decision Analysis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1600" dirty="0">
                <a:solidFill>
                  <a:srgbClr val="000000"/>
                </a:solidFill>
              </a:rPr>
              <a:t>Understand the surveillance assets JMSC has (or has access to data from)</a:t>
            </a:r>
          </a:p>
          <a:p>
            <a:pPr marL="342900" indent="-342900" algn="l">
              <a:buFont typeface="+mj-lt"/>
              <a:buAutoNum type="arabicPeriod" startAt="2"/>
            </a:pPr>
            <a:r>
              <a:rPr lang="en-GB" sz="1600" dirty="0">
                <a:solidFill>
                  <a:srgbClr val="000000"/>
                </a:solidFill>
              </a:rPr>
              <a:t>Understand their position and range</a:t>
            </a:r>
          </a:p>
          <a:p>
            <a:pPr marL="342900" indent="-342900" algn="l">
              <a:buFont typeface="+mj-lt"/>
              <a:buAutoNum type="arabicPeriod" startAt="3"/>
            </a:pPr>
            <a:r>
              <a:rPr lang="en-GB" sz="1600" dirty="0">
                <a:solidFill>
                  <a:srgbClr val="000000"/>
                </a:solidFill>
              </a:rPr>
              <a:t>Model in GIS software</a:t>
            </a:r>
            <a:endParaRPr lang="en-GB" dirty="0">
              <a:solidFill>
                <a:srgbClr val="0070C0"/>
              </a:solidFill>
            </a:endParaRPr>
          </a:p>
          <a:p>
            <a:pPr algn="l"/>
            <a:r>
              <a:rPr lang="en-GB" sz="2000" dirty="0">
                <a:solidFill>
                  <a:srgbClr val="0070C0"/>
                </a:solidFill>
              </a:rPr>
              <a:t>Total Static Coverage = x%</a:t>
            </a:r>
          </a:p>
          <a:p>
            <a:pPr algn="l"/>
            <a:r>
              <a:rPr lang="en-GB" sz="2000" dirty="0">
                <a:solidFill>
                  <a:srgbClr val="0070C0"/>
                </a:solidFill>
              </a:rPr>
              <a:t>The area with lines is part of the EEZ and the dotted line is the TTW</a:t>
            </a:r>
          </a:p>
        </p:txBody>
      </p:sp>
    </p:spTree>
    <p:extLst>
      <p:ext uri="{BB962C8B-B14F-4D97-AF65-F5344CB8AC3E}">
        <p14:creationId xmlns:p14="http://schemas.microsoft.com/office/powerpoint/2010/main" val="200795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Understand the surveillance assets JMSC has (or has access to data from), and how much “effective mission time” they have</a:t>
            </a:r>
          </a:p>
          <a:p>
            <a:pPr marL="342900" indent="-342900" algn="l">
              <a:buFont typeface="+mj-lt"/>
              <a:buAutoNum type="arabicPeriod" startAt="2"/>
            </a:pPr>
            <a:r>
              <a:rPr lang="en-GB" dirty="0">
                <a:solidFill>
                  <a:srgbClr val="000000"/>
                </a:solidFill>
              </a:rPr>
              <a:t>Understand the position of take-off locations and range</a:t>
            </a:r>
          </a:p>
          <a:p>
            <a:pPr marL="342900" indent="-342900" algn="l">
              <a:buFont typeface="+mj-lt"/>
              <a:buAutoNum type="arabicPeriod" startAt="2"/>
            </a:pPr>
            <a:r>
              <a:rPr lang="en-GB" dirty="0">
                <a:solidFill>
                  <a:srgbClr val="000000"/>
                </a:solidFill>
              </a:rPr>
              <a:t>Calculate how much coverage per day mobile assets could get</a:t>
            </a:r>
            <a:endParaRPr lang="en-GB" dirty="0">
              <a:solidFill>
                <a:srgbClr val="0070C0"/>
              </a:solidFill>
            </a:endParaRPr>
          </a:p>
          <a:p>
            <a:pPr algn="l"/>
            <a:r>
              <a:rPr lang="en-GB" sz="2400" dirty="0">
                <a:solidFill>
                  <a:srgbClr val="0070C0"/>
                </a:solidFill>
              </a:rPr>
              <a:t>Total Mobile Coverage per day = x%</a:t>
            </a:r>
          </a:p>
          <a:p>
            <a:pPr algn="l"/>
            <a:r>
              <a:rPr lang="en-GB" sz="2400" dirty="0">
                <a:solidFill>
                  <a:srgbClr val="0070C0"/>
                </a:solidFill>
              </a:rPr>
              <a:t>On this map the different seas are labelled</a:t>
            </a:r>
          </a:p>
          <a:p>
            <a:r>
              <a:rPr lang="en-GB" dirty="0"/>
              <a:t>Then we understood their As-Is</a:t>
            </a:r>
          </a:p>
        </p:txBody>
      </p:sp>
    </p:spTree>
    <p:extLst>
      <p:ext uri="{BB962C8B-B14F-4D97-AF65-F5344CB8AC3E}">
        <p14:creationId xmlns:p14="http://schemas.microsoft.com/office/powerpoint/2010/main" val="1775033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order to create a list of solutions</a:t>
            </a:r>
          </a:p>
          <a:p>
            <a:r>
              <a:rPr lang="en-GB" dirty="0"/>
              <a:t>Longlisting</a:t>
            </a:r>
          </a:p>
          <a:p>
            <a:r>
              <a:rPr lang="en-GB" dirty="0"/>
              <a:t>We didn’t have </a:t>
            </a:r>
            <a:r>
              <a:rPr lang="en-GB"/>
              <a:t>sufficient data </a:t>
            </a:r>
            <a:r>
              <a:rPr lang="en-GB" dirty="0"/>
              <a:t>to assess some solutions</a:t>
            </a:r>
          </a:p>
        </p:txBody>
      </p:sp>
    </p:spTree>
    <p:extLst>
      <p:ext uri="{BB962C8B-B14F-4D97-AF65-F5344CB8AC3E}">
        <p14:creationId xmlns:p14="http://schemas.microsoft.com/office/powerpoint/2010/main" val="4265687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solutions were expanding what JMSC already had access to</a:t>
            </a:r>
          </a:p>
          <a:p>
            <a:r>
              <a:rPr lang="en-GB" dirty="0"/>
              <a:t>Radar, Land-based systems, mobile ground solutions</a:t>
            </a:r>
          </a:p>
          <a:p>
            <a:r>
              <a:rPr lang="en-GB" dirty="0"/>
              <a:t>Others would be new to JMSC</a:t>
            </a:r>
          </a:p>
          <a:p>
            <a:r>
              <a:rPr lang="en-GB" dirty="0"/>
              <a:t>Autonomous platforms, satellite</a:t>
            </a:r>
          </a:p>
          <a:p>
            <a:r>
              <a:rPr lang="en-GB" dirty="0"/>
              <a:t>*Explain a couple in detail</a:t>
            </a:r>
          </a:p>
        </p:txBody>
      </p:sp>
    </p:spTree>
    <p:extLst>
      <p:ext uri="{BB962C8B-B14F-4D97-AF65-F5344CB8AC3E}">
        <p14:creationId xmlns:p14="http://schemas.microsoft.com/office/powerpoint/2010/main" val="1303181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did we make options for investment</a:t>
            </a:r>
          </a:p>
          <a:p>
            <a:r>
              <a:rPr lang="en-GB" dirty="0"/>
              <a:t>Lets focus on Land-based systems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48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There’s more detail behind these options</a:t>
            </a:r>
          </a:p>
        </p:txBody>
      </p:sp>
    </p:spTree>
    <p:extLst>
      <p:ext uri="{BB962C8B-B14F-4D97-AF65-F5344CB8AC3E}">
        <p14:creationId xmlns:p14="http://schemas.microsoft.com/office/powerpoint/2010/main" val="2569513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This is a super simple MCDA, ours is more complex</a:t>
            </a:r>
          </a:p>
        </p:txBody>
      </p:sp>
    </p:spTree>
    <p:extLst>
      <p:ext uri="{BB962C8B-B14F-4D97-AF65-F5344CB8AC3E}">
        <p14:creationId xmlns:p14="http://schemas.microsoft.com/office/powerpoint/2010/main" val="2643709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how we assessed performance</a:t>
            </a:r>
          </a:p>
          <a:p>
            <a:r>
              <a:rPr lang="en-GB" dirty="0"/>
              <a:t>What affects how good the technology is? What features do JMSC care about?</a:t>
            </a:r>
          </a:p>
          <a:p>
            <a:r>
              <a:rPr lang="en-GB" dirty="0"/>
              <a:t>How important is each measure?</a:t>
            </a:r>
          </a:p>
          <a:p>
            <a:r>
              <a:rPr lang="en-GB" dirty="0"/>
              <a:t>This applies a multiplier</a:t>
            </a:r>
          </a:p>
          <a:p>
            <a:r>
              <a:rPr lang="en-GB" dirty="0"/>
              <a:t>What is the spec of the technologies involved in the option set?</a:t>
            </a:r>
          </a:p>
          <a:p>
            <a:r>
              <a:rPr lang="en-GB" dirty="0"/>
              <a:t>A scoring system</a:t>
            </a:r>
          </a:p>
          <a:p>
            <a:r>
              <a:rPr lang="en-GB" dirty="0"/>
              <a:t>Weighting * score = weighted score</a:t>
            </a:r>
          </a:p>
          <a:p>
            <a:r>
              <a:rPr lang="en-GB" dirty="0"/>
              <a:t>AVG(weighted score) = Performance of option</a:t>
            </a:r>
          </a:p>
          <a:p>
            <a:r>
              <a:rPr lang="en-GB" dirty="0"/>
              <a:t>Now we know which options had the highest performance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79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Lead with the takeaways</a:t>
            </a:r>
          </a:p>
        </p:txBody>
      </p:sp>
    </p:spTree>
    <p:extLst>
      <p:ext uri="{BB962C8B-B14F-4D97-AF65-F5344CB8AC3E}">
        <p14:creationId xmlns:p14="http://schemas.microsoft.com/office/powerpoint/2010/main" val="38617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We performed a cost analysis</a:t>
            </a:r>
          </a:p>
          <a:p>
            <a:r>
              <a:rPr lang="en-GB" dirty="0"/>
              <a:t>Our colleagues in </a:t>
            </a:r>
            <a:r>
              <a:rPr lang="en-GB" dirty="0" err="1"/>
              <a:t>Techmodal</a:t>
            </a:r>
            <a:r>
              <a:rPr lang="en-GB" dirty="0"/>
              <a:t> did this bit</a:t>
            </a:r>
          </a:p>
          <a:p>
            <a:r>
              <a:rPr lang="en-GB" dirty="0"/>
              <a:t>But the output was probable costs for each option</a:t>
            </a:r>
          </a:p>
        </p:txBody>
      </p:sp>
    </p:spTree>
    <p:extLst>
      <p:ext uri="{BB962C8B-B14F-4D97-AF65-F5344CB8AC3E}">
        <p14:creationId xmlns:p14="http://schemas.microsoft.com/office/powerpoint/2010/main" val="812687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Cost-performance</a:t>
            </a:r>
          </a:p>
          <a:p>
            <a:r>
              <a:rPr lang="en-GB" dirty="0"/>
              <a:t>*Explain the graph*</a:t>
            </a:r>
          </a:p>
          <a:p>
            <a:r>
              <a:rPr lang="en-GB" dirty="0"/>
              <a:t>Line of best fit</a:t>
            </a:r>
          </a:p>
          <a:p>
            <a:r>
              <a:rPr lang="en-GB" dirty="0"/>
              <a:t>Land-based systems, do minimum</a:t>
            </a:r>
          </a:p>
        </p:txBody>
      </p:sp>
    </p:spTree>
    <p:extLst>
      <p:ext uri="{BB962C8B-B14F-4D97-AF65-F5344CB8AC3E}">
        <p14:creationId xmlns:p14="http://schemas.microsoft.com/office/powerpoint/2010/main" val="3509957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Adding our judgement to the MCDA</a:t>
            </a:r>
          </a:p>
        </p:txBody>
      </p:sp>
    </p:spTree>
    <p:extLst>
      <p:ext uri="{BB962C8B-B14F-4D97-AF65-F5344CB8AC3E}">
        <p14:creationId xmlns:p14="http://schemas.microsoft.com/office/powerpoint/2010/main" val="3261389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MCDA helped us fill out this diagram with confidence</a:t>
            </a:r>
          </a:p>
          <a:p>
            <a:r>
              <a:rPr lang="en-GB" dirty="0"/>
              <a:t>This is our roadmap structure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262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report was successful, JMSC came back for more</a:t>
            </a:r>
          </a:p>
          <a:p>
            <a:r>
              <a:rPr lang="en-GB" dirty="0"/>
              <a:t>Assess HFSWR with other solutions</a:t>
            </a:r>
          </a:p>
          <a:p>
            <a:r>
              <a:rPr lang="en-GB" dirty="0" err="1"/>
              <a:t>Borderforce</a:t>
            </a:r>
            <a:r>
              <a:rPr lang="en-GB" dirty="0"/>
              <a:t> saw our JMSC project and said, we want one</a:t>
            </a:r>
          </a:p>
        </p:txBody>
      </p:sp>
    </p:spTree>
    <p:extLst>
      <p:ext uri="{BB962C8B-B14F-4D97-AF65-F5344CB8AC3E}">
        <p14:creationId xmlns:p14="http://schemas.microsoft.com/office/powerpoint/2010/main" val="269509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r>
              <a:rPr lang="en-GB" sz="2000" dirty="0">
                <a:solidFill>
                  <a:srgbClr val="0070C0"/>
                </a:solidFill>
              </a:rPr>
              <a:t>180NM</a:t>
            </a:r>
          </a:p>
        </p:txBody>
      </p:sp>
    </p:spTree>
    <p:extLst>
      <p:ext uri="{BB962C8B-B14F-4D97-AF65-F5344CB8AC3E}">
        <p14:creationId xmlns:p14="http://schemas.microsoft.com/office/powerpoint/2010/main" val="914801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136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Lead with the takeaways</a:t>
            </a:r>
          </a:p>
        </p:txBody>
      </p:sp>
    </p:spTree>
    <p:extLst>
      <p:ext uri="{BB962C8B-B14F-4D97-AF65-F5344CB8AC3E}">
        <p14:creationId xmlns:p14="http://schemas.microsoft.com/office/powerpoint/2010/main" val="3894528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map of known vessels</a:t>
            </a:r>
          </a:p>
          <a:p>
            <a:r>
              <a:rPr lang="en-GB" dirty="0"/>
              <a:t>These vessels are sharing their location with us</a:t>
            </a:r>
          </a:p>
          <a:p>
            <a:r>
              <a:rPr lang="en-GB" dirty="0"/>
              <a:t>Don’t worry about the colours and the dots</a:t>
            </a:r>
          </a:p>
          <a:p>
            <a:r>
              <a:rPr lang="en-GB" dirty="0"/>
              <a:t>We know a number of characteristics about these vessels</a:t>
            </a:r>
          </a:p>
          <a:p>
            <a:r>
              <a:rPr lang="en-GB" dirty="0"/>
              <a:t>Spoofing</a:t>
            </a:r>
          </a:p>
        </p:txBody>
      </p:sp>
    </p:spTree>
    <p:extLst>
      <p:ext uri="{BB962C8B-B14F-4D97-AF65-F5344CB8AC3E}">
        <p14:creationId xmlns:p14="http://schemas.microsoft.com/office/powerpoint/2010/main" val="270517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vessels don’t share their location or their data</a:t>
            </a:r>
          </a:p>
          <a:p>
            <a:r>
              <a:rPr lang="en-GB" dirty="0"/>
              <a:t>Some vessels are not required to share their location with us</a:t>
            </a:r>
          </a:p>
          <a:p>
            <a:r>
              <a:rPr lang="en-GB" dirty="0"/>
              <a:t>We don’t have perfect awareness or data on these vessels</a:t>
            </a:r>
          </a:p>
          <a:p>
            <a:r>
              <a:rPr lang="en-GB" dirty="0"/>
              <a:t>We may not even know that they are there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4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vessels are sometimes threats</a:t>
            </a:r>
          </a:p>
          <a:p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We can gather the key data on “cooperative vessels” in the EEZ</a:t>
            </a:r>
          </a:p>
          <a:p>
            <a:pPr algn="l"/>
            <a:endParaRPr lang="en-GB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We </a:t>
            </a:r>
            <a:r>
              <a:rPr lang="en-GB" b="1" i="1" dirty="0">
                <a:solidFill>
                  <a:srgbClr val="000000"/>
                </a:solidFill>
              </a:rPr>
              <a:t>do not</a:t>
            </a:r>
            <a:r>
              <a:rPr lang="en-GB" dirty="0">
                <a:solidFill>
                  <a:srgbClr val="000000"/>
                </a:solidFill>
              </a:rPr>
              <a:t> have the key data on </a:t>
            </a:r>
            <a:r>
              <a:rPr lang="en-GB" b="1" i="1" dirty="0">
                <a:solidFill>
                  <a:srgbClr val="000000"/>
                </a:solidFill>
              </a:rPr>
              <a:t>all </a:t>
            </a:r>
            <a:r>
              <a:rPr lang="en-GB" dirty="0">
                <a:solidFill>
                  <a:srgbClr val="000000"/>
                </a:solidFill>
              </a:rPr>
              <a:t>“dark vessels” in the EEZ</a:t>
            </a:r>
          </a:p>
          <a:p>
            <a:pPr algn="l"/>
            <a:endParaRPr lang="en-GB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Of those dark vessels we know about, we don’t always know </a:t>
            </a:r>
            <a:r>
              <a:rPr lang="en-GB" b="1" i="1" dirty="0">
                <a:solidFill>
                  <a:srgbClr val="000000"/>
                </a:solidFill>
              </a:rPr>
              <a:t>everything </a:t>
            </a:r>
            <a:r>
              <a:rPr lang="en-GB" dirty="0">
                <a:solidFill>
                  <a:srgbClr val="000000"/>
                </a:solidFill>
              </a:rPr>
              <a:t>we want to</a:t>
            </a:r>
            <a:endParaRPr lang="en-GB" b="1" i="1" dirty="0">
              <a:solidFill>
                <a:srgbClr val="000000"/>
              </a:solidFill>
            </a:endParaRPr>
          </a:p>
          <a:p>
            <a:pPr algn="l"/>
            <a:endParaRPr lang="en-GB" b="1" i="1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Without knowing more about the dark vessels that are out there, it’s difficult to spot </a:t>
            </a:r>
            <a:r>
              <a:rPr lang="en-GB" b="1" i="1" dirty="0">
                <a:solidFill>
                  <a:srgbClr val="000000"/>
                </a:solidFill>
              </a:rPr>
              <a:t>suspicious behaviour</a:t>
            </a: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334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is concerned with this issue</a:t>
            </a:r>
          </a:p>
          <a:p>
            <a:r>
              <a:rPr lang="en-GB" dirty="0"/>
              <a:t>JMSC</a:t>
            </a:r>
          </a:p>
        </p:txBody>
      </p:sp>
    </p:spTree>
    <p:extLst>
      <p:ext uri="{BB962C8B-B14F-4D97-AF65-F5344CB8AC3E}">
        <p14:creationId xmlns:p14="http://schemas.microsoft.com/office/powerpoint/2010/main" val="188052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*Read the statement*</a:t>
            </a:r>
          </a:p>
        </p:txBody>
      </p:sp>
    </p:spTree>
    <p:extLst>
      <p:ext uri="{BB962C8B-B14F-4D97-AF65-F5344CB8AC3E}">
        <p14:creationId xmlns:p14="http://schemas.microsoft.com/office/powerpoint/2010/main" val="900987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“Understand the extent of the gaps in UK Maritime Domain Awareness (MDA)”</a:t>
            </a:r>
          </a:p>
          <a:p>
            <a:pPr algn="ctr"/>
            <a:endParaRPr lang="en-GB" sz="1600" i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“Identify solutions to fill them”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“Conduct a cost-performance assessment of these solutions”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“And provide a roadmap to improve MDA”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600" i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243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/>
            <a:r>
              <a:rPr lang="en-GB" dirty="0"/>
              <a:t>A different way to think about the problem if you are a data-driven problem</a:t>
            </a:r>
          </a:p>
          <a:p>
            <a:pPr marL="180000" indent="-180000"/>
            <a:r>
              <a:rPr lang="en-GB" dirty="0"/>
              <a:t>Explain the table “across the top”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Data on every vessel in the EEZ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Capturing all relevant data points for each vessel</a:t>
            </a:r>
            <a:endParaRPr lang="en-GB" b="1" i="1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For each data point to be “high quality” (recent, reliable, accurate etc.)</a:t>
            </a:r>
          </a:p>
          <a:p>
            <a:pPr marL="180000" indent="-1800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 Cover Short -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1"/>
          <a:stretch/>
        </p:blipFill>
        <p:spPr>
          <a:xfrm>
            <a:off x="250800" y="5894339"/>
            <a:ext cx="1850705" cy="733425"/>
          </a:xfrm>
          <a:prstGeom prst="rect">
            <a:avLst/>
          </a:prstGeom>
        </p:spPr>
      </p:pic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1042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9280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51042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1042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B85B03A-94F4-4B4D-A8A5-11258C6B4B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65719" y="701703"/>
            <a:ext cx="4285151" cy="4675071"/>
          </a:xfrm>
          <a:custGeom>
            <a:avLst/>
            <a:gdLst>
              <a:gd name="connsiteX0" fmla="*/ 0 w 4285151"/>
              <a:gd name="connsiteY0" fmla="*/ 0 h 4675071"/>
              <a:gd name="connsiteX1" fmla="*/ 1947862 w 4285151"/>
              <a:gd name="connsiteY1" fmla="*/ 0 h 4675071"/>
              <a:gd name="connsiteX2" fmla="*/ 4285151 w 4285151"/>
              <a:gd name="connsiteY2" fmla="*/ 2337597 h 4675071"/>
              <a:gd name="connsiteX3" fmla="*/ 1947862 w 4285151"/>
              <a:gd name="connsiteY3" fmla="*/ 4675071 h 4675071"/>
              <a:gd name="connsiteX4" fmla="*/ 0 w 4285151"/>
              <a:gd name="connsiteY4" fmla="*/ 4675071 h 46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151" h="4675071">
                <a:moveTo>
                  <a:pt x="0" y="0"/>
                </a:moveTo>
                <a:lnTo>
                  <a:pt x="1947862" y="0"/>
                </a:lnTo>
                <a:cubicBezTo>
                  <a:pt x="3238744" y="0"/>
                  <a:pt x="4285151" y="1046612"/>
                  <a:pt x="4285151" y="2337597"/>
                </a:cubicBezTo>
                <a:cubicBezTo>
                  <a:pt x="4285151" y="3628581"/>
                  <a:pt x="3238744" y="4675071"/>
                  <a:pt x="1947862" y="4675071"/>
                </a:cubicBezTo>
                <a:lnTo>
                  <a:pt x="0" y="4675071"/>
                </a:lnTo>
                <a:close/>
              </a:path>
            </a:pathLst>
          </a:custGeom>
        </p:spPr>
        <p:txBody>
          <a:bodyPr wrap="square" lIns="144000" tIns="144000"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63DBB-2D5C-462E-8FA3-DD827D3FAD36}"/>
              </a:ext>
            </a:extLst>
          </p:cNvPr>
          <p:cNvSpPr/>
          <p:nvPr userDrawn="1"/>
        </p:nvSpPr>
        <p:spPr>
          <a:xfrm>
            <a:off x="250800" y="6664824"/>
            <a:ext cx="2561530" cy="10600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© </a:t>
            </a:r>
            <a:fld id="{CDB19C54-48A0-491D-8FDF-89F14D39A45C}" type="datetimeyyyy">
              <a:rPr lang="en-GB" sz="600" smtClean="0">
                <a:solidFill>
                  <a:schemeClr val="tx1"/>
                </a:solidFill>
              </a:rPr>
              <a:t>2025</a:t>
            </a:fld>
            <a:r>
              <a:rPr lang="en-GB" sz="600" dirty="0">
                <a:solidFill>
                  <a:schemeClr val="tx1"/>
                </a:solidFill>
              </a:rPr>
              <a:t> BAE Systems. All Rights Reserved.</a:t>
            </a:r>
            <a:r>
              <a:rPr lang="en-GB" sz="600" baseline="0" dirty="0">
                <a:solidFill>
                  <a:schemeClr val="tx1"/>
                </a:solidFill>
              </a:rPr>
              <a:t> </a:t>
            </a:r>
            <a:r>
              <a:rPr lang="en-GB" sz="600" dirty="0">
                <a:solidFill>
                  <a:schemeClr val="tx1"/>
                </a:solidFill>
              </a:rPr>
              <a:t>BAE SYSTEMS is a registered trademark.</a:t>
            </a:r>
          </a:p>
        </p:txBody>
      </p:sp>
      <p:sp>
        <p:nvSpPr>
          <p:cNvPr id="6" name="fcSlideMaster.DI Cover Short - Left White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hcSlideMaster.DI Cover Short - Left White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82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70" y="1326888"/>
            <a:ext cx="624859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6017162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8CFA6-5DB1-4852-9A3C-3B6704CA67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cSlideMaster26.Section Divider - Shor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hcSlideMaster26.Section Divider - Shor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5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326888"/>
            <a:ext cx="801803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7730031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F46B8-1135-44B8-8A81-A121CEE3FA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cSlideMaster26.Section Divider - Long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hcSlideMaster26.Section Divider - Long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08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6BFAEE-0D6B-484D-A136-FAE371DF9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9138"/>
            <a:ext cx="60948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E1188E-E984-4E55-AB86-D72EB13EC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11173199" cy="3067625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2836A7-8121-45C0-A425-8DCB4CAE93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6" name="fcSlideMaster26.Box Header - One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hcSlideMaster26.Box Header - One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59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7514" userDrawn="1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AD23AB9-8D52-4DFD-9DFE-6A6A66F270A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5650" y="2159001"/>
            <a:ext cx="5340000" cy="3073392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53A877-4559-47B9-BB57-B229447F63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99999" y="2160000"/>
            <a:ext cx="5340000" cy="3072393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0EF5C6F-0D18-4D9A-B5B8-5B0BB34D90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6" name="fcSlideMaster26.Box Header - Two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hcSlideMaster26.Box Header - Two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9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302C5A9-C00B-4D4A-8DAC-2117BB7220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48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987343-9DE6-4668-8788-26718958FF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CEA46B3-C3E2-48BC-B273-A46946E76A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68001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85E7B3E3-A958-48D1-9C8D-C91717E261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80000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784B894-7D71-492A-82B9-0B2243CF10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6" name="fcSlideMaster26.Box Header - Three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hcSlideMaster26.Box Header - Three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00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2" orient="horz" pos="85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5199928-C06E-4CB9-96E5-EF5C80BC13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08A6A54-631D-46CD-A50B-36674304582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0763"/>
          </a:xfrm>
        </p:spPr>
        <p:txBody>
          <a:bodyPr tIns="0"/>
          <a:lstStyle>
            <a:lvl1pPr>
              <a:defRPr/>
            </a:lvl1pPr>
          </a:lstStyle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8553614-A425-4A95-AD44-0B0428BC61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1357313"/>
            <a:ext cx="5340000" cy="4743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fcSlideMaster26.Box Header - Content and Picture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hcSlideMaster26.Box Header - Content and Picture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6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F440FA0-69B2-4AE3-A704-4EB1E9E942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35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BAD2C18-3A05-4876-88C4-6928EAEE841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200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F75C54D-2D3D-4848-9E01-6E68A2C42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3859764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B7E06AF-9D53-4DB7-8A04-2EAEB755898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99238" y="1357313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fcSlideMaster26.Box Header - Content and two Pictures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hcSlideMaster26.Box Header - Content and two Pictures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22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8" pos="3840" userDrawn="1">
          <p15:clr>
            <a:srgbClr val="FF96FF"/>
          </p15:clr>
        </p15:guide>
        <p15:guide id="9" pos="4157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F2F7E28-90F6-4888-B5D9-D6C518BB32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63AF3FA-CD37-4BFB-9ED5-125E82D0B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2159000"/>
            <a:ext cx="3560000" cy="702000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8F8E66-6C94-40A7-B10D-9D506696DD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50" y="2968625"/>
            <a:ext cx="3560000" cy="1512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F8FB04-B864-45A7-A035-AA7CEF2DEC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238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A7FDABBB-D50A-4291-8058-4752636BF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7238" y="2159000"/>
            <a:ext cx="3560000" cy="7020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8B06C-F48C-4D2F-85C7-A928E65B98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2473" y="2968625"/>
            <a:ext cx="3560000" cy="1512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86E4943-BA3E-4AF0-8D58-839214D5CB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62472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D7493B8C-0356-4EC0-9E5C-92AE4FD36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6768" y="2159000"/>
            <a:ext cx="3560000" cy="702000"/>
          </a:xfrm>
          <a:solidFill>
            <a:srgbClr val="4D394F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32D53481-49C8-433F-AC61-3FB3864EFD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78826" y="2965448"/>
            <a:ext cx="3560000" cy="1512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5971B98D-6A61-421C-AA7E-C08E9D8D81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78825" y="4586286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fcSlideMaster26.Box Header - 3 Boxed title and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hcSlideMaster26.Box Header - 3 Boxed title and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28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CBDB3ED-260A-444B-94C5-54437DFC5D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3751D8A-7F22-43FB-9265-B515EC79A4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49" y="2159000"/>
            <a:ext cx="2035200" cy="342900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D1464-24B8-4CF3-88F1-41DCA29FDF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49" y="2609850"/>
            <a:ext cx="2035200" cy="259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0E0D18-219C-4225-A990-84EB6045F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F83073C-C10F-4032-A81F-6B701EDCC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9614" y="2177019"/>
            <a:ext cx="2035200" cy="3429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D61A30-6B4B-4757-A826-7C179B81AD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26" y="2609850"/>
            <a:ext cx="2035200" cy="259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4225E5-3171-42C6-A80F-7AC7599FC1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26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158B6D9-3B26-4DB7-83C8-3900F9957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3579" y="2177019"/>
            <a:ext cx="2035200" cy="342900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C7A30BC-39C6-447A-84E3-209169D67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41990" y="2609850"/>
            <a:ext cx="2035200" cy="259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51D0CBF-5A3C-4D3F-A148-70393C713F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0403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F9630D0-6DF3-4302-8F1F-AC29A02D02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3176" y="2177019"/>
            <a:ext cx="2035200" cy="342900"/>
          </a:xfrm>
          <a:solidFill>
            <a:schemeClr val="accent3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EBC63A6-10D8-4CEC-80D2-40C32B44D6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16825" y="2609850"/>
            <a:ext cx="2035200" cy="259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4E6DF0B-B020-4DC3-A3E4-388A771958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3175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0D0C539-FE82-45F2-ADE5-03FD735462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6001" y="2159000"/>
            <a:ext cx="2035200" cy="342900"/>
          </a:xfrm>
          <a:solidFill>
            <a:srgbClr val="6C6460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81A0A00-A3DD-4D83-BFFD-52096D21146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3939" y="2609850"/>
            <a:ext cx="2035200" cy="259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A3E8C3E-64C8-40F2-92EE-38E33E0803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6001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fcSlideMaster26.Box Header - 5 Boxed title and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hcSlideMaster26.Box Header - 5 Boxed title and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3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1758" userDrawn="1">
          <p15:clr>
            <a:srgbClr val="FF96FF"/>
          </p15:clr>
        </p15:guide>
        <p15:guide id="7" pos="1916" userDrawn="1">
          <p15:clr>
            <a:srgbClr val="FF96FF"/>
          </p15:clr>
        </p15:guide>
        <p15:guide id="8" pos="3198" userDrawn="1">
          <p15:clr>
            <a:srgbClr val="FF96FF"/>
          </p15:clr>
        </p15:guide>
        <p15:guide id="9" pos="3357" userDrawn="1">
          <p15:clr>
            <a:srgbClr val="FF96FF"/>
          </p15:clr>
        </p15:guide>
        <p15:guide id="10" pos="4639" userDrawn="1">
          <p15:clr>
            <a:srgbClr val="FF96FF"/>
          </p15:clr>
        </p15:guide>
        <p15:guide id="11" pos="4798" userDrawn="1">
          <p15:clr>
            <a:srgbClr val="FF96FF"/>
          </p15:clr>
        </p15:guide>
        <p15:guide id="12" pos="6080" userDrawn="1">
          <p15:clr>
            <a:srgbClr val="FF96FF"/>
          </p15:clr>
        </p15:guide>
        <p15:guide id="13" pos="6239" userDrawn="1">
          <p15:clr>
            <a:srgbClr val="FF96FF"/>
          </p15:clr>
        </p15:guide>
        <p15:guide id="14" pos="7521" userDrawn="1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1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cSlideMaster26.Box Header Only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hcSlideMaster26.Box Header Only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43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 Cover Short - Left Dark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1042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9280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51042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1042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B85B03A-94F4-4B4D-A8A5-11258C6B4B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65719" y="701703"/>
            <a:ext cx="4285151" cy="4675071"/>
          </a:xfrm>
          <a:custGeom>
            <a:avLst/>
            <a:gdLst>
              <a:gd name="connsiteX0" fmla="*/ 0 w 4285151"/>
              <a:gd name="connsiteY0" fmla="*/ 0 h 4675071"/>
              <a:gd name="connsiteX1" fmla="*/ 1947862 w 4285151"/>
              <a:gd name="connsiteY1" fmla="*/ 0 h 4675071"/>
              <a:gd name="connsiteX2" fmla="*/ 4285151 w 4285151"/>
              <a:gd name="connsiteY2" fmla="*/ 2337597 h 4675071"/>
              <a:gd name="connsiteX3" fmla="*/ 1947862 w 4285151"/>
              <a:gd name="connsiteY3" fmla="*/ 4675071 h 4675071"/>
              <a:gd name="connsiteX4" fmla="*/ 0 w 4285151"/>
              <a:gd name="connsiteY4" fmla="*/ 4675071 h 46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151" h="4675071">
                <a:moveTo>
                  <a:pt x="0" y="0"/>
                </a:moveTo>
                <a:lnTo>
                  <a:pt x="1947862" y="0"/>
                </a:lnTo>
                <a:cubicBezTo>
                  <a:pt x="3238744" y="0"/>
                  <a:pt x="4285151" y="1046612"/>
                  <a:pt x="4285151" y="2337597"/>
                </a:cubicBezTo>
                <a:cubicBezTo>
                  <a:pt x="4285151" y="3628581"/>
                  <a:pt x="3238744" y="4675071"/>
                  <a:pt x="1947862" y="4675071"/>
                </a:cubicBezTo>
                <a:lnTo>
                  <a:pt x="0" y="4675071"/>
                </a:lnTo>
                <a:close/>
              </a:path>
            </a:pathLst>
          </a:custGeom>
        </p:spPr>
        <p:txBody>
          <a:bodyPr wrap="square" lIns="144000" tIns="144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00" y="5899365"/>
            <a:ext cx="1850705" cy="72337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6763DBB-2D5C-462E-8FA3-DD827D3FAD36}"/>
              </a:ext>
            </a:extLst>
          </p:cNvPr>
          <p:cNvSpPr/>
          <p:nvPr userDrawn="1"/>
        </p:nvSpPr>
        <p:spPr>
          <a:xfrm>
            <a:off x="250800" y="6664824"/>
            <a:ext cx="2561530" cy="10600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bg1"/>
                </a:solidFill>
              </a:rPr>
              <a:t>© </a:t>
            </a:r>
            <a:fld id="{CDB19C54-48A0-491D-8FDF-89F14D39A45C}" type="datetimeyyyy">
              <a:rPr lang="en-GB" sz="600" smtClean="0">
                <a:solidFill>
                  <a:schemeClr val="bg1"/>
                </a:solidFill>
              </a:rPr>
              <a:t>2025</a:t>
            </a:fld>
            <a:r>
              <a:rPr lang="en-GB" sz="600" dirty="0">
                <a:solidFill>
                  <a:schemeClr val="bg1"/>
                </a:solidFill>
              </a:rPr>
              <a:t> BAE Systems. All Rights Reserved.</a:t>
            </a:r>
            <a:r>
              <a:rPr lang="en-GB" sz="600" baseline="0" dirty="0">
                <a:solidFill>
                  <a:schemeClr val="bg1"/>
                </a:solidFill>
              </a:rPr>
              <a:t> </a:t>
            </a:r>
            <a:r>
              <a:rPr lang="en-GB" sz="600" dirty="0">
                <a:solidFill>
                  <a:schemeClr val="bg1"/>
                </a:solidFill>
              </a:rPr>
              <a:t>BAE SYSTEMS is a registered trademark.</a:t>
            </a:r>
          </a:p>
        </p:txBody>
      </p:sp>
      <p:sp>
        <p:nvSpPr>
          <p:cNvPr id="12" name="fcSlideMaster.DI Cover Short - Left Dark Grey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3" name="hcSlideMaster.DI Cover Short - Left Dark Grey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16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3F28EA0-50C3-41C4-8BA5-B5CA28E6F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C1D73B-DA24-4465-8AD7-902AD881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53246-894E-4AFF-8DBA-055A88ABC5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5649" y="1618262"/>
            <a:ext cx="11184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428F21-D19F-4753-B8DE-F5385E93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cSlideMaster26.One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hcSlideMaster26.One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36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7521" userDrawn="1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B82F792-4C85-44AE-8D3E-218A3F1D03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883360-7F23-4C19-A522-86C528840A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04411D71-2260-47AF-A67B-EFA74D9D6B1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095559-5A5B-499E-AC2F-1976600FAE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99999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D1316E-A663-4C4A-9403-C7E85C32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cSlideMaster26.Two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hcSlideMaster26.Two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19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FFAB743-17D7-490F-8011-022CB6FA00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42C8CA-3B6D-4A4D-9D11-579350D99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5F38A2C-ECFC-485E-ACEA-B8B1F65D2E9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11">
            <a:extLst>
              <a:ext uri="{FF2B5EF4-FFF2-40B4-BE49-F238E27FC236}">
                <a16:creationId xmlns:a16="http://schemas.microsoft.com/office/drawing/2014/main" id="{F3684ECE-F808-4BAD-A909-53842AA0E7B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68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12">
            <a:extLst>
              <a:ext uri="{FF2B5EF4-FFF2-40B4-BE49-F238E27FC236}">
                <a16:creationId xmlns:a16="http://schemas.microsoft.com/office/drawing/2014/main" id="{BC8CB614-BEA6-48BE-BAD1-B6D04F961A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0000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4748D3-2478-466C-B368-88FF3905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cSlideMaster26.Three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hcSlideMaster26.Three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27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6B6456-0CE0-4417-9E3B-E17C5DDAC9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9238" y="1439863"/>
            <a:ext cx="5340000" cy="4660763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95085D3-E81E-41B3-B9A0-0A2D95E9DDE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0762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55A49-B3B7-47B2-8064-5C87EE5E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cSlideMaster26.Content and Picture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hcSlideMaster26.Content and Picture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32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065A478-BDE5-443C-9696-A8ECCEEFE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0000" y="1438627"/>
            <a:ext cx="5340000" cy="2204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1">
            <a:extLst>
              <a:ext uri="{FF2B5EF4-FFF2-40B4-BE49-F238E27FC236}">
                <a16:creationId xmlns:a16="http://schemas.microsoft.com/office/drawing/2014/main" id="{ACAA190F-BCAE-4717-ADF1-61A727B8FF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0000" y="3896313"/>
            <a:ext cx="5340000" cy="2205068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82A98BA-F432-417A-A11F-027E2AD47B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1999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cSlideMaster26.Content and Two Pictures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hcSlideMaster26.Content and Two Pictures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3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8" pos="3840" userDrawn="1">
          <p15:clr>
            <a:srgbClr val="FF96FF"/>
          </p15:clr>
        </p15:guide>
        <p15:guide id="9" pos="4157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787FAA5-67C7-4C54-B6DA-E3263F772F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1605600"/>
            <a:ext cx="3560000" cy="809625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8" y="2536826"/>
            <a:ext cx="3560000" cy="1728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4384676"/>
            <a:ext cx="3560000" cy="1728788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8000" y="1606199"/>
            <a:ext cx="3560000" cy="810000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8000" y="2523774"/>
            <a:ext cx="3560000" cy="1728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177" y="4371624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8825" y="1606200"/>
            <a:ext cx="3560000" cy="810000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5177" y="2523775"/>
            <a:ext cx="3560000" cy="17287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5177" y="4371626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fcSlideMaster26.3 Boxed title and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hcSlideMaster26.3 Boxed title and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3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7D41B0-FC4A-445B-B1D2-D51B6A2B79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237" y="1619251"/>
            <a:ext cx="2035200" cy="401638"/>
          </a:xfrm>
          <a:solidFill>
            <a:srgbClr val="DCA36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7" y="2128838"/>
            <a:ext cx="2035200" cy="2776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013324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650" y="1619249"/>
            <a:ext cx="2035200" cy="401637"/>
          </a:xfrm>
          <a:solidFill>
            <a:srgbClr val="00405E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1650" y="2128836"/>
            <a:ext cx="2035200" cy="2776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1650" y="5000621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9238" y="1619251"/>
            <a:ext cx="2035200" cy="401638"/>
          </a:xfrm>
          <a:solidFill>
            <a:srgbClr val="4D394F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29238" y="2128838"/>
            <a:ext cx="2035200" cy="27765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32414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BDF5F3B2-B169-424D-8E1F-E57141DFFE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02" y="1619251"/>
            <a:ext cx="2035200" cy="401638"/>
          </a:xfrm>
          <a:solidFill>
            <a:srgbClr val="FBBC3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535B42-E5BC-4AD7-ACF0-8E7736B52DE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20003" y="2128838"/>
            <a:ext cx="2035200" cy="2776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C0CBFB2-E9B0-4E3F-A865-B4CE5F4AB4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1589" y="5000623"/>
            <a:ext cx="2035200" cy="11128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DABF480B-5EE1-47B6-BCD6-1BA7FF0159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7590" y="1619251"/>
            <a:ext cx="2035200" cy="401638"/>
          </a:xfrm>
          <a:solidFill>
            <a:srgbClr val="00738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ED5789C-8005-4F83-9824-18B6F8F0ADF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2354" y="2128838"/>
            <a:ext cx="2035200" cy="2776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F4F7BF8-816A-4762-BD96-85C36C4C58F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7592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cSlideMaster26.5 Boxed title and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hcSlideMaster26.5 Boxed title and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67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1758" userDrawn="1">
          <p15:clr>
            <a:srgbClr val="FF96FF"/>
          </p15:clr>
        </p15:guide>
        <p15:guide id="7" pos="1916" userDrawn="1">
          <p15:clr>
            <a:srgbClr val="FF96FF"/>
          </p15:clr>
        </p15:guide>
        <p15:guide id="8" pos="3198" userDrawn="1">
          <p15:clr>
            <a:srgbClr val="FF96FF"/>
          </p15:clr>
        </p15:guide>
        <p15:guide id="9" pos="3357" userDrawn="1">
          <p15:clr>
            <a:srgbClr val="FF96FF"/>
          </p15:clr>
        </p15:guide>
        <p15:guide id="10" pos="4639" userDrawn="1">
          <p15:clr>
            <a:srgbClr val="FF96FF"/>
          </p15:clr>
        </p15:guide>
        <p15:guide id="11" pos="4798" userDrawn="1">
          <p15:clr>
            <a:srgbClr val="FF96FF"/>
          </p15:clr>
        </p15:guide>
        <p15:guide id="12" pos="6080" userDrawn="1">
          <p15:clr>
            <a:srgbClr val="FF96FF"/>
          </p15:clr>
        </p15:guide>
        <p15:guide id="13" pos="6239" userDrawn="1">
          <p15:clr>
            <a:srgbClr val="FF96FF"/>
          </p15:clr>
        </p15:guide>
        <p15:guide id="14" pos="7521" userDrawn="1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98FB7C0-AB81-400B-93D2-786E05B9EC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719138"/>
            <a:ext cx="12192000" cy="5382861"/>
          </a:xfrm>
          <a:solidFill>
            <a:schemeClr val="bg2"/>
          </a:solidFill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cSlideMaster26.Image Only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hcSlideMaster26.Image Only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19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7521" userDrawn="1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3D0E27-12CD-4AD0-B9EF-40EEA660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cSlideMaster26.Title Only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hcSlideMaster26.Title Only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2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8" pos="3840" userDrawn="1">
          <p15:clr>
            <a:srgbClr val="FF96FF"/>
          </p15:clr>
        </p15:guide>
        <p15:guide id="9" pos="4157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oorwa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921CA9-41C1-3946-BACC-81699D9DC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38002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986240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1238002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238002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7735012-5C68-AD40-9A33-284609C273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7087" y="6350277"/>
            <a:ext cx="1634113" cy="2524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8827F3-54CE-C141-9706-73F2921F58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00" y="5878114"/>
            <a:ext cx="1729006" cy="886576"/>
          </a:xfrm>
          <a:prstGeom prst="rect">
            <a:avLst/>
          </a:prstGeo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B85B03A-94F4-4B4D-A8A5-11258C6B4B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65719" y="988663"/>
            <a:ext cx="4285151" cy="4675071"/>
          </a:xfrm>
          <a:custGeom>
            <a:avLst/>
            <a:gdLst>
              <a:gd name="connsiteX0" fmla="*/ 0 w 4285151"/>
              <a:gd name="connsiteY0" fmla="*/ 0 h 4675071"/>
              <a:gd name="connsiteX1" fmla="*/ 1947862 w 4285151"/>
              <a:gd name="connsiteY1" fmla="*/ 0 h 4675071"/>
              <a:gd name="connsiteX2" fmla="*/ 4285151 w 4285151"/>
              <a:gd name="connsiteY2" fmla="*/ 2337597 h 4675071"/>
              <a:gd name="connsiteX3" fmla="*/ 1947862 w 4285151"/>
              <a:gd name="connsiteY3" fmla="*/ 4675071 h 4675071"/>
              <a:gd name="connsiteX4" fmla="*/ 0 w 4285151"/>
              <a:gd name="connsiteY4" fmla="*/ 4675071 h 46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151" h="4675071">
                <a:moveTo>
                  <a:pt x="0" y="0"/>
                </a:moveTo>
                <a:lnTo>
                  <a:pt x="1947862" y="0"/>
                </a:lnTo>
                <a:cubicBezTo>
                  <a:pt x="3238744" y="0"/>
                  <a:pt x="4285151" y="1046612"/>
                  <a:pt x="4285151" y="2337597"/>
                </a:cubicBezTo>
                <a:cubicBezTo>
                  <a:pt x="4285151" y="3628581"/>
                  <a:pt x="3238744" y="4675071"/>
                  <a:pt x="1947862" y="4675071"/>
                </a:cubicBezTo>
                <a:lnTo>
                  <a:pt x="0" y="4675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hcSlideMaster.Cover Doorway White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fcSlideMaster.Cover Doorway White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4" name="fcSlideMaster132.Cover Doorway White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3" name="hcSlideMaster132.Cover Doorway White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93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 Cover Short - Left Dark Teal">
    <p:bg>
      <p:bgPr>
        <a:solidFill>
          <a:srgbClr val="007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1042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9280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51042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1042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B85B03A-94F4-4B4D-A8A5-11258C6B4B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65719" y="701703"/>
            <a:ext cx="4285151" cy="4675071"/>
          </a:xfrm>
          <a:custGeom>
            <a:avLst/>
            <a:gdLst>
              <a:gd name="connsiteX0" fmla="*/ 0 w 4285151"/>
              <a:gd name="connsiteY0" fmla="*/ 0 h 4675071"/>
              <a:gd name="connsiteX1" fmla="*/ 1947862 w 4285151"/>
              <a:gd name="connsiteY1" fmla="*/ 0 h 4675071"/>
              <a:gd name="connsiteX2" fmla="*/ 4285151 w 4285151"/>
              <a:gd name="connsiteY2" fmla="*/ 2337597 h 4675071"/>
              <a:gd name="connsiteX3" fmla="*/ 1947862 w 4285151"/>
              <a:gd name="connsiteY3" fmla="*/ 4675071 h 4675071"/>
              <a:gd name="connsiteX4" fmla="*/ 0 w 4285151"/>
              <a:gd name="connsiteY4" fmla="*/ 4675071 h 46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151" h="4675071">
                <a:moveTo>
                  <a:pt x="0" y="0"/>
                </a:moveTo>
                <a:lnTo>
                  <a:pt x="1947862" y="0"/>
                </a:lnTo>
                <a:cubicBezTo>
                  <a:pt x="3238744" y="0"/>
                  <a:pt x="4285151" y="1046612"/>
                  <a:pt x="4285151" y="2337597"/>
                </a:cubicBezTo>
                <a:cubicBezTo>
                  <a:pt x="4285151" y="3628581"/>
                  <a:pt x="3238744" y="4675071"/>
                  <a:pt x="1947862" y="4675071"/>
                </a:cubicBezTo>
                <a:lnTo>
                  <a:pt x="0" y="4675071"/>
                </a:lnTo>
                <a:close/>
              </a:path>
            </a:pathLst>
          </a:custGeom>
        </p:spPr>
        <p:txBody>
          <a:bodyPr wrap="square" lIns="144000" tIns="144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00" y="5899365"/>
            <a:ext cx="1850705" cy="7233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763DBB-2D5C-462E-8FA3-DD827D3FAD36}"/>
              </a:ext>
            </a:extLst>
          </p:cNvPr>
          <p:cNvSpPr/>
          <p:nvPr userDrawn="1"/>
        </p:nvSpPr>
        <p:spPr>
          <a:xfrm>
            <a:off x="250800" y="6664824"/>
            <a:ext cx="2561530" cy="10600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bg1"/>
                </a:solidFill>
              </a:rPr>
              <a:t>© </a:t>
            </a:r>
            <a:fld id="{CDB19C54-48A0-491D-8FDF-89F14D39A45C}" type="datetimeyyyy">
              <a:rPr lang="en-GB" sz="600" smtClean="0">
                <a:solidFill>
                  <a:schemeClr val="bg1"/>
                </a:solidFill>
              </a:rPr>
              <a:t>2025</a:t>
            </a:fld>
            <a:r>
              <a:rPr lang="en-GB" sz="600" dirty="0">
                <a:solidFill>
                  <a:schemeClr val="bg1"/>
                </a:solidFill>
              </a:rPr>
              <a:t> BAE Systems. All Rights Reserved.</a:t>
            </a:r>
            <a:r>
              <a:rPr lang="en-GB" sz="600" baseline="0" dirty="0">
                <a:solidFill>
                  <a:schemeClr val="bg1"/>
                </a:solidFill>
              </a:rPr>
              <a:t> </a:t>
            </a:r>
            <a:r>
              <a:rPr lang="en-GB" sz="600" dirty="0">
                <a:solidFill>
                  <a:schemeClr val="bg1"/>
                </a:solidFill>
              </a:rPr>
              <a:t>BAE SYSTEMS is a registered trademark.</a:t>
            </a:r>
          </a:p>
        </p:txBody>
      </p:sp>
      <p:sp>
        <p:nvSpPr>
          <p:cNvPr id="12" name="fcSlideMaster.DI Cover Short - Left Dark Teal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3" name="hcSlideMaster.DI Cover Short - Left Dark Teal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3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oorwa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921CA9-41C1-3946-BACC-81699D9DC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BC671E-65B3-E34F-B2A3-40A51E78F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7087" y="6350277"/>
            <a:ext cx="1634113" cy="252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843E4A-4E09-404F-A592-C2D5A6F985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00" y="5867961"/>
            <a:ext cx="1729006" cy="886576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B44BA5B-DC6B-D345-9979-07C6FD8C4C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38002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A2BC882-6CBE-FA46-88CF-FCAD47C858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986240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D80FF34-A80C-C142-B50F-E183170081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1238002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C4C58E-03EF-934C-920B-A70F1691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238002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C4CAC59-340D-4A42-9F11-D2A45C6A22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65719" y="988663"/>
            <a:ext cx="4285151" cy="4675071"/>
          </a:xfrm>
          <a:custGeom>
            <a:avLst/>
            <a:gdLst>
              <a:gd name="connsiteX0" fmla="*/ 0 w 4285151"/>
              <a:gd name="connsiteY0" fmla="*/ 0 h 4675071"/>
              <a:gd name="connsiteX1" fmla="*/ 1947862 w 4285151"/>
              <a:gd name="connsiteY1" fmla="*/ 0 h 4675071"/>
              <a:gd name="connsiteX2" fmla="*/ 4285151 w 4285151"/>
              <a:gd name="connsiteY2" fmla="*/ 2337597 h 4675071"/>
              <a:gd name="connsiteX3" fmla="*/ 1947862 w 4285151"/>
              <a:gd name="connsiteY3" fmla="*/ 4675071 h 4675071"/>
              <a:gd name="connsiteX4" fmla="*/ 0 w 4285151"/>
              <a:gd name="connsiteY4" fmla="*/ 4675071 h 46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151" h="4675071">
                <a:moveTo>
                  <a:pt x="0" y="0"/>
                </a:moveTo>
                <a:lnTo>
                  <a:pt x="1947862" y="0"/>
                </a:lnTo>
                <a:cubicBezTo>
                  <a:pt x="3238744" y="0"/>
                  <a:pt x="4285151" y="1046612"/>
                  <a:pt x="4285151" y="2337597"/>
                </a:cubicBezTo>
                <a:cubicBezTo>
                  <a:pt x="4285151" y="3628581"/>
                  <a:pt x="3238744" y="4675071"/>
                  <a:pt x="1947862" y="4675071"/>
                </a:cubicBezTo>
                <a:lnTo>
                  <a:pt x="0" y="4675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hcSlideMaster.Cover Doorway Black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5" name="fcSlideMaster.Cover Doorway Black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Cover Doorway Black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Cover Doorway Black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96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oorway D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921CA9-41C1-3946-BACC-81699D9DC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54F07E-C7A0-5C45-BF1A-6D685CD856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7087" y="6350277"/>
            <a:ext cx="1634113" cy="252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82C9D2-57F1-C044-85C0-C760531D69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00" y="5867961"/>
            <a:ext cx="1729006" cy="886576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7C30405-F075-0445-BE7C-9B4FD2ECA6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38002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D3A9C8-CDF1-7A4D-B32B-866F82583D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986240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35CDACD-1BCD-034C-B495-EFD8D7290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1238002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69C058-1C12-5348-9FF2-D27505DA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238002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8ADC0B1-2382-2F44-B5FC-BC05C864F8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65719" y="988663"/>
            <a:ext cx="4285151" cy="4675071"/>
          </a:xfrm>
          <a:custGeom>
            <a:avLst/>
            <a:gdLst>
              <a:gd name="connsiteX0" fmla="*/ 0 w 4285151"/>
              <a:gd name="connsiteY0" fmla="*/ 0 h 4675071"/>
              <a:gd name="connsiteX1" fmla="*/ 1947862 w 4285151"/>
              <a:gd name="connsiteY1" fmla="*/ 0 h 4675071"/>
              <a:gd name="connsiteX2" fmla="*/ 4285151 w 4285151"/>
              <a:gd name="connsiteY2" fmla="*/ 2337597 h 4675071"/>
              <a:gd name="connsiteX3" fmla="*/ 1947862 w 4285151"/>
              <a:gd name="connsiteY3" fmla="*/ 4675071 h 4675071"/>
              <a:gd name="connsiteX4" fmla="*/ 0 w 4285151"/>
              <a:gd name="connsiteY4" fmla="*/ 4675071 h 46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151" h="4675071">
                <a:moveTo>
                  <a:pt x="0" y="0"/>
                </a:moveTo>
                <a:lnTo>
                  <a:pt x="1947862" y="0"/>
                </a:lnTo>
                <a:cubicBezTo>
                  <a:pt x="3238744" y="0"/>
                  <a:pt x="4285151" y="1046612"/>
                  <a:pt x="4285151" y="2337597"/>
                </a:cubicBezTo>
                <a:cubicBezTo>
                  <a:pt x="4285151" y="3628581"/>
                  <a:pt x="3238744" y="4675071"/>
                  <a:pt x="1947862" y="4675071"/>
                </a:cubicBezTo>
                <a:lnTo>
                  <a:pt x="0" y="4675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hcSlideMaster.Cover Doorway D Teal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5" name="fcSlideMaster.Cover Doorway D Teal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Cover Doorway D Teal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Cover Doorway D Teal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89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oorwa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921CA9-41C1-3946-BACC-81699D9DC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622180D-619C-6D4C-AD12-40C240F246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7087" y="6350277"/>
            <a:ext cx="1634113" cy="252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26BE8B-3588-1A42-9E66-C7105F4403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00" y="5867961"/>
            <a:ext cx="1729006" cy="886576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F26E77A-4D47-FB45-9CB9-460B7774D7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38002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54D94F-82F0-A140-9055-C6092B47EF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986240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744261-D5E2-604C-B8F4-13916B49AB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1238002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7E84272-53C8-0047-9975-769D46DF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238002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CD5B0ED-6271-3646-8A83-4B1461D26D2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65719" y="988663"/>
            <a:ext cx="4285151" cy="4675071"/>
          </a:xfrm>
          <a:custGeom>
            <a:avLst/>
            <a:gdLst>
              <a:gd name="connsiteX0" fmla="*/ 0 w 4285151"/>
              <a:gd name="connsiteY0" fmla="*/ 0 h 4675071"/>
              <a:gd name="connsiteX1" fmla="*/ 1947862 w 4285151"/>
              <a:gd name="connsiteY1" fmla="*/ 0 h 4675071"/>
              <a:gd name="connsiteX2" fmla="*/ 4285151 w 4285151"/>
              <a:gd name="connsiteY2" fmla="*/ 2337597 h 4675071"/>
              <a:gd name="connsiteX3" fmla="*/ 1947862 w 4285151"/>
              <a:gd name="connsiteY3" fmla="*/ 4675071 h 4675071"/>
              <a:gd name="connsiteX4" fmla="*/ 0 w 4285151"/>
              <a:gd name="connsiteY4" fmla="*/ 4675071 h 46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151" h="4675071">
                <a:moveTo>
                  <a:pt x="0" y="0"/>
                </a:moveTo>
                <a:lnTo>
                  <a:pt x="1947862" y="0"/>
                </a:lnTo>
                <a:cubicBezTo>
                  <a:pt x="3238744" y="0"/>
                  <a:pt x="4285151" y="1046612"/>
                  <a:pt x="4285151" y="2337597"/>
                </a:cubicBezTo>
                <a:cubicBezTo>
                  <a:pt x="4285151" y="3628581"/>
                  <a:pt x="3238744" y="4675071"/>
                  <a:pt x="1947862" y="4675071"/>
                </a:cubicBezTo>
                <a:lnTo>
                  <a:pt x="0" y="4675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hcSlideMaster.Cover Doorway Blue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5" name="fcSlideMaster.Cover Doorway Blue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Cover Doorway Blue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Cover Doorway Blue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22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oorwa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921CA9-41C1-3946-BACC-81699D9DC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267C2D8-F9D0-4043-ABD8-323737B8C1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7087" y="6350277"/>
            <a:ext cx="1634113" cy="252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E6F7E9-805F-0045-A03C-37E609B695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00" y="5867961"/>
            <a:ext cx="1729006" cy="886576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5C7FF55-4FB2-FA4A-B394-2C8E1BA490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38002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8C381F8-1276-4342-8DA7-F9EA599016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986240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A2941D9-6175-F14C-8FBF-6E8A3307A5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1238002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528A9D9-5F69-E44E-BE3E-0DDBE34D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238002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0678198-0B67-8E4F-A336-88610D8AAA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65719" y="988663"/>
            <a:ext cx="4285151" cy="4675071"/>
          </a:xfrm>
          <a:custGeom>
            <a:avLst/>
            <a:gdLst>
              <a:gd name="connsiteX0" fmla="*/ 0 w 4285151"/>
              <a:gd name="connsiteY0" fmla="*/ 0 h 4675071"/>
              <a:gd name="connsiteX1" fmla="*/ 1947862 w 4285151"/>
              <a:gd name="connsiteY1" fmla="*/ 0 h 4675071"/>
              <a:gd name="connsiteX2" fmla="*/ 4285151 w 4285151"/>
              <a:gd name="connsiteY2" fmla="*/ 2337597 h 4675071"/>
              <a:gd name="connsiteX3" fmla="*/ 1947862 w 4285151"/>
              <a:gd name="connsiteY3" fmla="*/ 4675071 h 4675071"/>
              <a:gd name="connsiteX4" fmla="*/ 0 w 4285151"/>
              <a:gd name="connsiteY4" fmla="*/ 4675071 h 46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151" h="4675071">
                <a:moveTo>
                  <a:pt x="0" y="0"/>
                </a:moveTo>
                <a:lnTo>
                  <a:pt x="1947862" y="0"/>
                </a:lnTo>
                <a:cubicBezTo>
                  <a:pt x="3238744" y="0"/>
                  <a:pt x="4285151" y="1046612"/>
                  <a:pt x="4285151" y="2337597"/>
                </a:cubicBezTo>
                <a:cubicBezTo>
                  <a:pt x="4285151" y="3628581"/>
                  <a:pt x="3238744" y="4675071"/>
                  <a:pt x="1947862" y="4675071"/>
                </a:cubicBezTo>
                <a:lnTo>
                  <a:pt x="0" y="4675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hcSlideMaster.Cover Doorway Purple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5" name="fcSlideMaster.Cover Doorway Purple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Cover Doorway Purple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Cover Doorway Purple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57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No Door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921CA9-41C1-3946-BACC-81699D9DC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38002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986240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1238002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238002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7735012-5C68-AD40-9A33-284609C273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7087" y="6350277"/>
            <a:ext cx="1634113" cy="2524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8827F3-54CE-C141-9706-73F2921F58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00" y="5878114"/>
            <a:ext cx="1729006" cy="886576"/>
          </a:xfrm>
          <a:prstGeom prst="rect">
            <a:avLst/>
          </a:prstGeom>
        </p:spPr>
      </p:pic>
      <p:sp>
        <p:nvSpPr>
          <p:cNvPr id="5" name="hcSlideMaster.Cover White No Doorwa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fcSlideMaster.Cover White No Doorwa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4" name="fcSlideMaster132.Cover White No Doorway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3" name="hcSlideMaster132.Cover White No Doorway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40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ack No Door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921CA9-41C1-3946-BACC-81699D9DC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BC671E-65B3-E34F-B2A3-40A51E78F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7087" y="6350277"/>
            <a:ext cx="1634113" cy="252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843E4A-4E09-404F-A592-C2D5A6F985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00" y="5867961"/>
            <a:ext cx="1729006" cy="886576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B44BA5B-DC6B-D345-9979-07C6FD8C4C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38002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A2BC882-6CBE-FA46-88CF-FCAD47C858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986240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D80FF34-A80C-C142-B50F-E183170081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1238002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C4C58E-03EF-934C-920B-A70F1691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238002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hcSlideMaster.Cover Black No Doorwa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5" name="fcSlideMaster.Cover Black No Doorwa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Cover Black No Doorway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Cover Black No Doorway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46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 Teak No Door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921CA9-41C1-3946-BACC-81699D9DC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54F07E-C7A0-5C45-BF1A-6D685CD856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7087" y="6350277"/>
            <a:ext cx="1634113" cy="252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82C9D2-57F1-C044-85C0-C760531D69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00" y="5867961"/>
            <a:ext cx="1729006" cy="886576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7C30405-F075-0445-BE7C-9B4FD2ECA6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38002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D3A9C8-CDF1-7A4D-B32B-866F82583D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986240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35CDACD-1BCD-034C-B495-EFD8D7290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1238002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69C058-1C12-5348-9FF2-D27505DA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238002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hcSlideMaster.Cover D Teak No Doorwa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5" name="fcSlideMaster.Cover D Teak No Doorwa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Cover D Teak No Doorway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Cover D Teak No Doorway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24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No Door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921CA9-41C1-3946-BACC-81699D9DC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622180D-619C-6D4C-AD12-40C240F246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7087" y="6350277"/>
            <a:ext cx="1634113" cy="252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26BE8B-3588-1A42-9E66-C7105F4403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00" y="5867961"/>
            <a:ext cx="1729006" cy="886576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F26E77A-4D47-FB45-9CB9-460B7774D7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38002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54D94F-82F0-A140-9055-C6092B47EF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986240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744261-D5E2-604C-B8F4-13916B49AB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1238002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7E84272-53C8-0047-9975-769D46DF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238002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hcSlideMaster.Cover Blue No Doorwa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5" name="fcSlideMaster.Cover Blue No Doorwa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Cover Blue No Doorway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Cover Blue No Doorway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19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urple No Door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921CA9-41C1-3946-BACC-81699D9DC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267C2D8-F9D0-4043-ABD8-323737B8C1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7087" y="6350277"/>
            <a:ext cx="1634113" cy="252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E6F7E9-805F-0045-A03C-37E609B695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00" y="5867961"/>
            <a:ext cx="1729006" cy="886576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5C7FF55-4FB2-FA4A-B394-2C8E1BA490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38002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8C381F8-1276-4342-8DA7-F9EA599016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986240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A2941D9-6175-F14C-8FBF-6E8A3307A5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1238002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528A9D9-5F69-E44E-BE3E-0DDBE34D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238002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hcSlideMaster.Cover Purple No Doorwa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5" name="fcSlideMaster.Cover Purple No Doorwa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Cover Purple No Doorway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Cover Purple No Doorway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87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ho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49244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49244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1_Cover Short - Lef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fcSlideMaster.1_Cover Short - Lef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2" name="fcSlideMaster132.1_Cover Short - Lef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" name="hcSlideMaster132.1_Cover Short - Lef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31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 Cover Short - Left Dark Blue">
    <p:bg>
      <p:bgPr>
        <a:solidFill>
          <a:srgbClr val="004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1042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9280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51042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1042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B85B03A-94F4-4B4D-A8A5-11258C6B4B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65719" y="701703"/>
            <a:ext cx="4285151" cy="4675071"/>
          </a:xfrm>
          <a:custGeom>
            <a:avLst/>
            <a:gdLst>
              <a:gd name="connsiteX0" fmla="*/ 0 w 4285151"/>
              <a:gd name="connsiteY0" fmla="*/ 0 h 4675071"/>
              <a:gd name="connsiteX1" fmla="*/ 1947862 w 4285151"/>
              <a:gd name="connsiteY1" fmla="*/ 0 h 4675071"/>
              <a:gd name="connsiteX2" fmla="*/ 4285151 w 4285151"/>
              <a:gd name="connsiteY2" fmla="*/ 2337597 h 4675071"/>
              <a:gd name="connsiteX3" fmla="*/ 1947862 w 4285151"/>
              <a:gd name="connsiteY3" fmla="*/ 4675071 h 4675071"/>
              <a:gd name="connsiteX4" fmla="*/ 0 w 4285151"/>
              <a:gd name="connsiteY4" fmla="*/ 4675071 h 46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151" h="4675071">
                <a:moveTo>
                  <a:pt x="0" y="0"/>
                </a:moveTo>
                <a:lnTo>
                  <a:pt x="1947862" y="0"/>
                </a:lnTo>
                <a:cubicBezTo>
                  <a:pt x="3238744" y="0"/>
                  <a:pt x="4285151" y="1046612"/>
                  <a:pt x="4285151" y="2337597"/>
                </a:cubicBezTo>
                <a:cubicBezTo>
                  <a:pt x="4285151" y="3628581"/>
                  <a:pt x="3238744" y="4675071"/>
                  <a:pt x="1947862" y="4675071"/>
                </a:cubicBezTo>
                <a:lnTo>
                  <a:pt x="0" y="4675071"/>
                </a:lnTo>
                <a:close/>
              </a:path>
            </a:pathLst>
          </a:custGeom>
        </p:spPr>
        <p:txBody>
          <a:bodyPr wrap="square" lIns="144000" tIns="144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00" y="5899365"/>
            <a:ext cx="1850705" cy="7233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763DBB-2D5C-462E-8FA3-DD827D3FAD36}"/>
              </a:ext>
            </a:extLst>
          </p:cNvPr>
          <p:cNvSpPr/>
          <p:nvPr userDrawn="1"/>
        </p:nvSpPr>
        <p:spPr>
          <a:xfrm>
            <a:off x="250800" y="6664824"/>
            <a:ext cx="2561530" cy="10600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bg1"/>
                </a:solidFill>
              </a:rPr>
              <a:t>© </a:t>
            </a:r>
            <a:fld id="{CDB19C54-48A0-491D-8FDF-89F14D39A45C}" type="datetimeyyyy">
              <a:rPr lang="en-GB" sz="600" smtClean="0">
                <a:solidFill>
                  <a:schemeClr val="bg1"/>
                </a:solidFill>
              </a:rPr>
              <a:t>2025</a:t>
            </a:fld>
            <a:r>
              <a:rPr lang="en-GB" sz="600" dirty="0">
                <a:solidFill>
                  <a:schemeClr val="bg1"/>
                </a:solidFill>
              </a:rPr>
              <a:t> BAE Systems. All Rights Reserved.</a:t>
            </a:r>
            <a:r>
              <a:rPr lang="en-GB" sz="600" baseline="0" dirty="0">
                <a:solidFill>
                  <a:schemeClr val="bg1"/>
                </a:solidFill>
              </a:rPr>
              <a:t> </a:t>
            </a:r>
            <a:r>
              <a:rPr lang="en-GB" sz="600" dirty="0">
                <a:solidFill>
                  <a:schemeClr val="bg1"/>
                </a:solidFill>
              </a:rPr>
              <a:t>BAE SYSTEMS is a registered trademark.</a:t>
            </a:r>
          </a:p>
        </p:txBody>
      </p:sp>
      <p:sp>
        <p:nvSpPr>
          <p:cNvPr id="12" name="fcSlideMaster.DI Cover Short - Left Dark Blue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3" name="hcSlideMaster.DI Cover Short - Left Dark Blue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74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FCE4B3-A73D-41FF-AFA0-D478B752F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6475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FB34FE-806A-4781-A751-FA183616E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8475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83995F-1F31-4E0A-95AD-3979E9E8E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8888" y="949243"/>
            <a:ext cx="4860000" cy="19980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DC5C88-F6B8-4E6F-A6BF-7CFED3EF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75" y="949244"/>
            <a:ext cx="4860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3B2A9-9FC5-471F-95B6-1C0E9577DF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hcSlideMaster.Cover Short - Righ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Cover Short - Righ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Cover Short - Righ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Cover Short - Righ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57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7253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747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160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7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394F1-3220-4DAF-913C-077631010D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Cover Long - Lef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fcSlideMaster.Cover Long - Lef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2" name="fcSlideMaster132.Cover Long - Lef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" name="hcSlideMaster132.Cover Long - Lef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51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55E93C9-F91A-401F-A16E-FF19B5CE4F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6475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CFFB0E-B293-4FC5-A26E-7CEC82AA56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475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B858534-A605-4531-8083-01BA11201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8888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3C8C3A-3598-4939-B59A-07D7B83C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475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8DD72-FB9B-45F2-90EC-36313C92CD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hcSlideMaster.Cover Long - Righ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Cover Long - Righ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Cover Long - Righ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Cover Long - Righ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20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70" y="1326888"/>
            <a:ext cx="624859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6017162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8CFA6-5DB1-4852-9A3C-3B6704CA67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Section Divider - Shor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fcSlideMaster.Section Divider - Shor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0" name="fcSlideMaster132.Section Divider - Shor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hcSlideMaster132.Section Divider - Shor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09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326888"/>
            <a:ext cx="801803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7730031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F46B8-1135-44B8-8A81-A121CEE3FA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hcSlideMaster.Section Divider - Long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fcSlideMaster.Section Divider - Long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0" name="fcSlideMaster132.Section Divider - Long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hcSlideMaster132.Section Divider - Long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38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6BFAEE-0D6B-484D-A136-FAE371DF9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9138"/>
            <a:ext cx="60948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E1188E-E984-4E55-AB86-D72EB13EC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11173199" cy="3067625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2836A7-8121-45C0-A425-8DCB4CAE93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On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Box Header - One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fcSlideMaster132.Box Header - One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hcSlideMaster132.Box Header - One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60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14">
          <p15:clr>
            <a:srgbClr val="FF96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AD23AB9-8D52-4DFD-9DFE-6A6A66F270A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5650" y="2159001"/>
            <a:ext cx="5340000" cy="3073392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53A877-4559-47B9-BB57-B229447F63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99999" y="2160000"/>
            <a:ext cx="5340000" cy="3072393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0EF5C6F-0D18-4D9A-B5B8-5B0BB34D90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Two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Box Header - Two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Box Header - Two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Box Header - Two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8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302C5A9-C00B-4D4A-8DAC-2117BB7220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48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987343-9DE6-4668-8788-26718958FF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CEA46B3-C3E2-48BC-B273-A46946E76A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68001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85E7B3E3-A958-48D1-9C8D-C91717E261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80000" y="2160000"/>
            <a:ext cx="3560000" cy="3068021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784B894-7D71-492A-82B9-0B2243CF10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5" name="hcSlideMaster.Box Header - Thre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Box Header - Three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Box Header - Three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Box Header - Three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47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2" orient="horz" pos="85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5199928-C06E-4CB9-96E5-EF5C80BC13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08A6A54-631D-46CD-A50B-36674304582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0763"/>
          </a:xfrm>
        </p:spPr>
        <p:txBody>
          <a:bodyPr tIns="0"/>
          <a:lstStyle>
            <a:lvl1pPr>
              <a:defRPr/>
            </a:lvl1pPr>
          </a:lstStyle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8553614-A425-4A95-AD44-0B0428BC61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1357313"/>
            <a:ext cx="5340000" cy="4743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hcSlideMaster.Box Header - Content and Picture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Box Header - Content and Picture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fcSlideMaster132.Box Header - Content and Picture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Box Header - Content and Picture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45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F440FA0-69B2-4AE3-A704-4EB1E9E942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35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BAD2C18-3A05-4876-88C4-6928EAEE841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200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F75C54D-2D3D-4848-9E01-6E68A2C42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3859764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B7E06AF-9D53-4DB7-8A04-2EAEB755898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99238" y="1357313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hcSlideMaster.Box Header - Content and two Pictures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Box Header - Content and two Pictures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Box Header - Content and two Pictures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Box Header - Content and two Pictures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1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8" pos="3840">
          <p15:clr>
            <a:srgbClr val="FF96FF"/>
          </p15:clr>
        </p15:guide>
        <p15:guide id="9" pos="4157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 Cover Short - Left Dark Purple">
    <p:bg>
      <p:bgPr>
        <a:solidFill>
          <a:srgbClr val="4D3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1042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9280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51042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1042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B85B03A-94F4-4B4D-A8A5-11258C6B4B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65719" y="701703"/>
            <a:ext cx="4285151" cy="4675071"/>
          </a:xfrm>
          <a:custGeom>
            <a:avLst/>
            <a:gdLst>
              <a:gd name="connsiteX0" fmla="*/ 0 w 4285151"/>
              <a:gd name="connsiteY0" fmla="*/ 0 h 4675071"/>
              <a:gd name="connsiteX1" fmla="*/ 1947862 w 4285151"/>
              <a:gd name="connsiteY1" fmla="*/ 0 h 4675071"/>
              <a:gd name="connsiteX2" fmla="*/ 4285151 w 4285151"/>
              <a:gd name="connsiteY2" fmla="*/ 2337597 h 4675071"/>
              <a:gd name="connsiteX3" fmla="*/ 1947862 w 4285151"/>
              <a:gd name="connsiteY3" fmla="*/ 4675071 h 4675071"/>
              <a:gd name="connsiteX4" fmla="*/ 0 w 4285151"/>
              <a:gd name="connsiteY4" fmla="*/ 4675071 h 467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151" h="4675071">
                <a:moveTo>
                  <a:pt x="0" y="0"/>
                </a:moveTo>
                <a:lnTo>
                  <a:pt x="1947862" y="0"/>
                </a:lnTo>
                <a:cubicBezTo>
                  <a:pt x="3238744" y="0"/>
                  <a:pt x="4285151" y="1046612"/>
                  <a:pt x="4285151" y="2337597"/>
                </a:cubicBezTo>
                <a:cubicBezTo>
                  <a:pt x="4285151" y="3628581"/>
                  <a:pt x="3238744" y="4675071"/>
                  <a:pt x="1947862" y="4675071"/>
                </a:cubicBezTo>
                <a:lnTo>
                  <a:pt x="0" y="4675071"/>
                </a:lnTo>
                <a:close/>
              </a:path>
            </a:pathLst>
          </a:custGeom>
        </p:spPr>
        <p:txBody>
          <a:bodyPr wrap="square" lIns="144000" tIns="144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00" y="5899365"/>
            <a:ext cx="1850705" cy="7233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763DBB-2D5C-462E-8FA3-DD827D3FAD36}"/>
              </a:ext>
            </a:extLst>
          </p:cNvPr>
          <p:cNvSpPr/>
          <p:nvPr userDrawn="1"/>
        </p:nvSpPr>
        <p:spPr>
          <a:xfrm>
            <a:off x="250800" y="6664824"/>
            <a:ext cx="2561530" cy="10600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bg1"/>
                </a:solidFill>
              </a:rPr>
              <a:t>© </a:t>
            </a:r>
            <a:fld id="{CDB19C54-48A0-491D-8FDF-89F14D39A45C}" type="datetimeyyyy">
              <a:rPr lang="en-GB" sz="600" smtClean="0">
                <a:solidFill>
                  <a:schemeClr val="bg1"/>
                </a:solidFill>
              </a:rPr>
              <a:t>2025</a:t>
            </a:fld>
            <a:r>
              <a:rPr lang="en-GB" sz="600" dirty="0">
                <a:solidFill>
                  <a:schemeClr val="bg1"/>
                </a:solidFill>
              </a:rPr>
              <a:t> BAE Systems. All Rights Reserved.</a:t>
            </a:r>
            <a:r>
              <a:rPr lang="en-GB" sz="600" baseline="0" dirty="0">
                <a:solidFill>
                  <a:schemeClr val="bg1"/>
                </a:solidFill>
              </a:rPr>
              <a:t> </a:t>
            </a:r>
            <a:r>
              <a:rPr lang="en-GB" sz="600" dirty="0">
                <a:solidFill>
                  <a:schemeClr val="bg1"/>
                </a:solidFill>
              </a:rPr>
              <a:t>BAE SYSTEMS is a registered trademark.</a:t>
            </a:r>
          </a:p>
        </p:txBody>
      </p:sp>
      <p:sp>
        <p:nvSpPr>
          <p:cNvPr id="12" name="fcSlideMaster.DI Cover Short - Left Dark Purple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3" name="hcSlideMaster.DI Cover Short - Left Dark Purple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39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F2F7E28-90F6-4888-B5D9-D6C518BB32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63AF3FA-CD37-4BFB-9ED5-125E82D0B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2159001"/>
            <a:ext cx="3560000" cy="701674"/>
          </a:xfrm>
          <a:solidFill>
            <a:schemeClr val="accent2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8F8E66-6C94-40A7-B10D-9D506696DD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50" y="2968625"/>
            <a:ext cx="3560000" cy="1512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F8FB04-B864-45A7-A035-AA7CEF2DEC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238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A7FDABBB-D50A-4291-8058-4752636BF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7238" y="2162177"/>
            <a:ext cx="3560000" cy="698498"/>
          </a:xfrm>
          <a:solidFill>
            <a:schemeClr val="accent4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8B06C-F48C-4D2F-85C7-A928E65B98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2473" y="2968625"/>
            <a:ext cx="3560000" cy="1512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86E4943-BA3E-4AF0-8D58-839214D5CB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62472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D7493B8C-0356-4EC0-9E5C-92AE4FD36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6768" y="2159000"/>
            <a:ext cx="3560000" cy="698498"/>
          </a:xfrm>
          <a:solidFill>
            <a:schemeClr val="accent5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32D53481-49C8-433F-AC61-3FB3864EFD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78826" y="2965448"/>
            <a:ext cx="3560000" cy="1512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5971B98D-6A61-421C-AA7E-C08E9D8D81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78825" y="4586286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hcSlideMaster.Box Header - 3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Box Header - 3 Boxed title and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fcSlideMaster132.Box Header - 3 Boxed title and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Box Header - 3 Boxed title and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68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CBDB3ED-260A-444B-94C5-54437DFC5D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3751D8A-7F22-43FB-9265-B515EC79A4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49" y="2159000"/>
            <a:ext cx="2035200" cy="342900"/>
          </a:xfrm>
          <a:solidFill>
            <a:schemeClr val="accent2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D1464-24B8-4CF3-88F1-41DCA29FDF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49" y="2609850"/>
            <a:ext cx="2035200" cy="259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0E0D18-219C-4225-A990-84EB6045F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F83073C-C10F-4032-A81F-6B701EDCC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9614" y="2177019"/>
            <a:ext cx="2035200" cy="342900"/>
          </a:xfrm>
          <a:solidFill>
            <a:schemeClr val="accent4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D61A30-6B4B-4757-A826-7C179B81AD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26" y="2609850"/>
            <a:ext cx="2035200" cy="259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4225E5-3171-42C6-A80F-7AC7599FC1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26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158B6D9-3B26-4DB7-83C8-3900F9957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3579" y="2177019"/>
            <a:ext cx="2035200" cy="342900"/>
          </a:xfrm>
          <a:solidFill>
            <a:schemeClr val="accent5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C7A30BC-39C6-447A-84E3-209169D67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41990" y="2609850"/>
            <a:ext cx="2035200" cy="259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51D0CBF-5A3C-4D3F-A148-70393C713F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0403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F9630D0-6DF3-4302-8F1F-AC29A02D02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3176" y="2177019"/>
            <a:ext cx="2035200" cy="342900"/>
          </a:xfrm>
          <a:solidFill>
            <a:schemeClr val="accent6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EBC63A6-10D8-4CEC-80D2-40C32B44D6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16825" y="2609850"/>
            <a:ext cx="2035200" cy="259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4E6DF0B-B020-4DC3-A3E4-388A771958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3175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0D0C539-FE82-45F2-ADE5-03FD735462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6001" y="2159000"/>
            <a:ext cx="2035200" cy="342900"/>
          </a:xfrm>
          <a:solidFill>
            <a:schemeClr val="accent1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81A0A00-A3DD-4D83-BFFD-52096D21146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3939" y="2609850"/>
            <a:ext cx="2035200" cy="259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A3E8C3E-64C8-40F2-92EE-38E33E0803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6001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hcSlideMaster.Box Header - 5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fcSlideMaster.Box Header - 5 Boxed title and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0" name="fcSlideMaster132.Box Header - 5 Boxed title and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hcSlideMaster132.Box Header - 5 Boxed title and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61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36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1758">
          <p15:clr>
            <a:srgbClr val="FF96FF"/>
          </p15:clr>
        </p15:guide>
        <p15:guide id="7" pos="1916">
          <p15:clr>
            <a:srgbClr val="FF96FF"/>
          </p15:clr>
        </p15:guide>
        <p15:guide id="8" pos="3198">
          <p15:clr>
            <a:srgbClr val="FF96FF"/>
          </p15:clr>
        </p15:guide>
        <p15:guide id="9" pos="3357">
          <p15:clr>
            <a:srgbClr val="FF96FF"/>
          </p15:clr>
        </p15:guide>
        <p15:guide id="10" pos="4639">
          <p15:clr>
            <a:srgbClr val="FF96FF"/>
          </p15:clr>
        </p15:guide>
        <p15:guide id="11" pos="4798">
          <p15:clr>
            <a:srgbClr val="FF96FF"/>
          </p15:clr>
        </p15:guide>
        <p15:guide id="12" pos="6080">
          <p15:clr>
            <a:srgbClr val="FF96FF"/>
          </p15:clr>
        </p15:guide>
        <p15:guide id="13" pos="6239">
          <p15:clr>
            <a:srgbClr val="FF96FF"/>
          </p15:clr>
        </p15:guide>
        <p15:guide id="14" pos="7521">
          <p15:clr>
            <a:srgbClr val="FF96FF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hcSlideMaster.Box Header Onl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Box Header Onl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Box Header Only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Box Header Only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69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36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3F28EA0-50C3-41C4-8BA5-B5CA28E6F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C1D73B-DA24-4465-8AD7-902AD881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53246-894E-4AFF-8DBA-055A88ABC5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5649" y="1618262"/>
            <a:ext cx="11184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428F21-D19F-4753-B8DE-F5385E93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hcSlideMaster.On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5" name="fcSlideMaster.One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One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One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88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21">
          <p15:clr>
            <a:srgbClr val="FF96FF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B82F792-4C85-44AE-8D3E-218A3F1D03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883360-7F23-4C19-A522-86C528840A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04411D71-2260-47AF-A67B-EFA74D9D6B1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095559-5A5B-499E-AC2F-1976600FAE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99999" y="1620001"/>
            <a:ext cx="5340000" cy="360976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D1316E-A663-4C4A-9403-C7E85C32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hcSlideMaster.Two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5" name="fcSlideMaster.Two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Two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Two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68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FFAB743-17D7-490F-8011-022CB6FA00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42C8CA-3B6D-4A4D-9D11-579350D99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5F38A2C-ECFC-485E-ACEA-B8B1F65D2E9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11">
            <a:extLst>
              <a:ext uri="{FF2B5EF4-FFF2-40B4-BE49-F238E27FC236}">
                <a16:creationId xmlns:a16="http://schemas.microsoft.com/office/drawing/2014/main" id="{F3684ECE-F808-4BAD-A909-53842AA0E7B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68001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12">
            <a:extLst>
              <a:ext uri="{FF2B5EF4-FFF2-40B4-BE49-F238E27FC236}">
                <a16:creationId xmlns:a16="http://schemas.microsoft.com/office/drawing/2014/main" id="{BC8CB614-BEA6-48BE-BAD1-B6D04F961A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0000" y="1620001"/>
            <a:ext cx="3560000" cy="3608020"/>
          </a:xfrm>
        </p:spPr>
        <p:txBody>
          <a:bodyPr tIns="0"/>
          <a:lstStyle/>
          <a:p>
            <a:pPr lvl="0"/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4748D3-2478-466C-B368-88FF3905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hcSlideMaster.Three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5" name="fcSlideMaster.Three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Three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Three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14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6B6456-0CE0-4417-9E3B-E17C5DDAC9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9238" y="1439863"/>
            <a:ext cx="5340000" cy="4660763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95085D3-E81E-41B3-B9A0-0A2D95E9DDE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0762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55A49-B3B7-47B2-8064-5C87EE5E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hcSlideMaster.Content and Picture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Content and Picture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Content and Picture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Content and Picture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07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3840">
          <p15:clr>
            <a:srgbClr val="FF96FF"/>
          </p15:clr>
        </p15:guide>
        <p15:guide id="7" pos="4157">
          <p15:clr>
            <a:srgbClr val="FF96FF"/>
          </p15:clr>
        </p15:guide>
        <p15:guide id="8" pos="7521">
          <p15:clr>
            <a:srgbClr val="FF96FF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065A478-BDE5-443C-9696-A8ECCEEFE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0000" y="1438627"/>
            <a:ext cx="5340000" cy="2204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1">
            <a:extLst>
              <a:ext uri="{FF2B5EF4-FFF2-40B4-BE49-F238E27FC236}">
                <a16:creationId xmlns:a16="http://schemas.microsoft.com/office/drawing/2014/main" id="{ACAA190F-BCAE-4717-ADF1-61A727B8FF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0000" y="3896313"/>
            <a:ext cx="5340000" cy="2205068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82A98BA-F432-417A-A11F-027E2AD47B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1999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text or click on icon required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hcSlideMaster.Content and Two Pictures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Content and Two Pictures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2" name="fcSlideMaster132.Content and Two Pictures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hcSlideMaster132.Content and Two Pictures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51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8" pos="3840">
          <p15:clr>
            <a:srgbClr val="FF96FF"/>
          </p15:clr>
        </p15:guide>
        <p15:guide id="9" pos="4157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787FAA5-67C7-4C54-B6DA-E3263F772F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1619250"/>
            <a:ext cx="3560000" cy="809625"/>
          </a:xfrm>
          <a:solidFill>
            <a:schemeClr val="accent2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8" y="2536826"/>
            <a:ext cx="3560000" cy="1728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4384676"/>
            <a:ext cx="3560000" cy="1728788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8000" y="1606199"/>
            <a:ext cx="3560000" cy="822676"/>
          </a:xfrm>
          <a:solidFill>
            <a:schemeClr val="accent4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8000" y="2523774"/>
            <a:ext cx="3560000" cy="1728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177" y="4371624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8825" y="1606200"/>
            <a:ext cx="3560000" cy="822675"/>
          </a:xfrm>
          <a:solidFill>
            <a:schemeClr val="accent5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5177" y="2523775"/>
            <a:ext cx="3560000" cy="17287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5177" y="4371626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hcSlideMaster.3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fcSlideMaster.3 Boxed title and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1" name="fcSlideMaster132.3 Boxed title and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hcSlideMaster132.3 Boxed title and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63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2718">
          <p15:clr>
            <a:srgbClr val="FF96FF"/>
          </p15:clr>
        </p15:guide>
        <p15:guide id="7" pos="2877">
          <p15:clr>
            <a:srgbClr val="FF96FF"/>
          </p15:clr>
        </p15:guide>
        <p15:guide id="8" pos="5120">
          <p15:clr>
            <a:srgbClr val="FF96FF"/>
          </p15:clr>
        </p15:guide>
        <p15:guide id="9" pos="5278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7D41B0-FC4A-445B-B1D2-D51B6A2B79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237" y="1619251"/>
            <a:ext cx="2035200" cy="401638"/>
          </a:xfrm>
          <a:solidFill>
            <a:schemeClr val="accent2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7" y="2128838"/>
            <a:ext cx="2035200" cy="2776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013324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650" y="1619249"/>
            <a:ext cx="2035200" cy="401637"/>
          </a:xfrm>
          <a:solidFill>
            <a:schemeClr val="accent4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1650" y="2128836"/>
            <a:ext cx="2035200" cy="27765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1650" y="5000621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9238" y="1619251"/>
            <a:ext cx="2035200" cy="401638"/>
          </a:xfrm>
          <a:solidFill>
            <a:schemeClr val="accent5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29238" y="2128838"/>
            <a:ext cx="2035200" cy="27765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32414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BDF5F3B2-B169-424D-8E1F-E57141DFFE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02" y="1619251"/>
            <a:ext cx="2035200" cy="401638"/>
          </a:xfrm>
          <a:solidFill>
            <a:schemeClr val="accent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535B42-E5BC-4AD7-ACF0-8E7736B52DE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20003" y="2128838"/>
            <a:ext cx="2035200" cy="2776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C0CBFB2-E9B0-4E3F-A865-B4CE5F4AB4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1589" y="5000623"/>
            <a:ext cx="2035200" cy="11128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DABF480B-5EE1-47B6-BCD6-1BA7FF0159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7590" y="1619251"/>
            <a:ext cx="2035200" cy="401638"/>
          </a:xfrm>
          <a:solidFill>
            <a:schemeClr val="accent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ED5789C-8005-4F83-9824-18B6F8F0ADF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2354" y="2128838"/>
            <a:ext cx="2035200" cy="2776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F4F7BF8-816A-4762-BD96-85C36C4C58F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7592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hcSlideMaster.5 Boxed title and Content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9" name="fcSlideMaster.5 Boxed title and Content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14" name="fcSlideMaster132.5 Boxed title and Conten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" name="hcSlideMaster132.5 Boxed title and Conten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49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>
          <p15:clr>
            <a:srgbClr val="717275"/>
          </p15:clr>
        </p15:guide>
        <p15:guide id="2" orient="horz" pos="795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1758">
          <p15:clr>
            <a:srgbClr val="FF96FF"/>
          </p15:clr>
        </p15:guide>
        <p15:guide id="7" pos="1916">
          <p15:clr>
            <a:srgbClr val="FF96FF"/>
          </p15:clr>
        </p15:guide>
        <p15:guide id="8" pos="3198">
          <p15:clr>
            <a:srgbClr val="FF96FF"/>
          </p15:clr>
        </p15:guide>
        <p15:guide id="9" pos="3357">
          <p15:clr>
            <a:srgbClr val="FF96FF"/>
          </p15:clr>
        </p15:guide>
        <p15:guide id="10" pos="4639">
          <p15:clr>
            <a:srgbClr val="FF96FF"/>
          </p15:clr>
        </p15:guide>
        <p15:guide id="11" pos="4798">
          <p15:clr>
            <a:srgbClr val="FF96FF"/>
          </p15:clr>
        </p15:guide>
        <p15:guide id="12" pos="6080">
          <p15:clr>
            <a:srgbClr val="FF96FF"/>
          </p15:clr>
        </p15:guide>
        <p15:guide id="13" pos="6239">
          <p15:clr>
            <a:srgbClr val="FF96FF"/>
          </p15:clr>
        </p15:guide>
        <p15:guide id="14" pos="7521">
          <p15:clr>
            <a:srgbClr val="FF96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49244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49244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cSlideMaster26.Cover Short - Lef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hcSlideMaster26.Cover Short - Lef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2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98FB7C0-AB81-400B-93D2-786E05B9EC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719138"/>
            <a:ext cx="12192000" cy="5382861"/>
          </a:xfrm>
          <a:solidFill>
            <a:schemeClr val="bg2"/>
          </a:solidFill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hcSlideMaster.Image Onl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5" name="fcSlideMaster.Image Onl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7" name="fcSlideMaster132.Image Only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hcSlideMaster132.Image Only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2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717275"/>
          </p15:clr>
        </p15:guide>
        <p15:guide id="3" orient="horz" pos="1020">
          <p15:clr>
            <a:srgbClr val="FF96FF"/>
          </p15:clr>
        </p15:guide>
        <p15:guide id="4" orient="horz" pos="3843">
          <p15:clr>
            <a:srgbClr val="FF96FF"/>
          </p15:clr>
        </p15:guide>
        <p15:guide id="5" pos="476">
          <p15:clr>
            <a:srgbClr val="FF96FF"/>
          </p15:clr>
        </p15:guide>
        <p15:guide id="6" pos="7521">
          <p15:clr>
            <a:srgbClr val="FF96FF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3D0E27-12CD-4AD0-B9EF-40EEA660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hcSlideMaster.Title OnlyHeader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6" name="fcSlideMaster.Title OnlyFooter"/>
          <p:cNvSpPr txBox="1"/>
          <p:nvPr userDrawn="1"/>
        </p:nvSpPr>
        <p:spPr>
          <a:xfrm>
            <a:off x="0" y="6423660"/>
            <a:ext cx="12192000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/>
            <a:endParaRPr lang="en-GB" sz="1600" dirty="0" err="1"/>
          </a:p>
        </p:txBody>
      </p:sp>
      <p:sp>
        <p:nvSpPr>
          <p:cNvPr id="8" name="fcSlideMaster132.Title Only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hcSlideMaster132.Title Only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5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>
          <p15:clr>
            <a:srgbClr val="717275"/>
          </p15:clr>
        </p15:guide>
        <p15:guide id="2" orient="horz" pos="799">
          <p15:clr>
            <a:srgbClr val="717275"/>
          </p15:clr>
        </p15:guide>
        <p15:guide id="3" orient="horz" pos="1020">
          <p15:clr>
            <a:srgbClr val="FF96FF"/>
          </p15:clr>
        </p15:guide>
        <p15:guide id="6" orient="horz" pos="3843">
          <p15:clr>
            <a:srgbClr val="FF96FF"/>
          </p15:clr>
        </p15:guide>
        <p15:guide id="7" pos="476">
          <p15:clr>
            <a:srgbClr val="FF96FF"/>
          </p15:clr>
        </p15:guide>
        <p15:guide id="8" pos="3840">
          <p15:clr>
            <a:srgbClr val="FF96FF"/>
          </p15:clr>
        </p15:guide>
        <p15:guide id="9" pos="4157">
          <p15:clr>
            <a:srgbClr val="FF96FF"/>
          </p15:clr>
        </p15:guide>
        <p15:guide id="10" pos="7521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FCE4B3-A73D-41FF-AFA0-D478B752F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6475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FB34FE-806A-4781-A751-FA183616E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8475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83995F-1F31-4E0A-95AD-3979E9E8E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8888" y="949243"/>
            <a:ext cx="4860000" cy="19980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DC5C88-F6B8-4E6F-A6BF-7CFED3EF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75" y="949244"/>
            <a:ext cx="4860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3B2A9-9FC5-471F-95B6-1C0E9577DF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cSlideMaster26.Cover Short - Righ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" name="hcSlideMaster26.Cover Short - Righ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86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7253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747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160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7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394F1-3220-4DAF-913C-077631010D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cSlideMaster26.Cover Long - Lef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hcSlideMaster26.Cover Long - Lef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7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55E93C9-F91A-401F-A16E-FF19B5CE4F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6475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CFFB0E-B293-4FC5-A26E-7CEC82AA56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475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B858534-A605-4531-8083-01BA11201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8888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 if needed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3C8C3A-3598-4939-B59A-07D7B83C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475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8DD72-FB9B-45F2-90EC-36313C92CD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cSlideMaster26.Cover Long - RightFooter"/>
          <p:cNvSpPr txBox="1"/>
          <p:nvPr userDrawn="1"/>
        </p:nvSpPr>
        <p:spPr>
          <a:xfrm>
            <a:off x="0" y="654558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" name="hcSlideMaster26.Cover Long - RightHeader"/>
          <p:cNvSpPr txBox="1"/>
          <p:nvPr userDrawn="1"/>
        </p:nvSpPr>
        <p:spPr>
          <a:xfrm>
            <a:off x="0" y="0"/>
            <a:ext cx="12192000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GB" sz="800" b="1" i="0" u="none" baseline="0" dirty="0" err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83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tags" Target="../tags/tag1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tags" Target="../tags/tag1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tags" Target="../tags/tag1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9" Type="http://schemas.openxmlformats.org/officeDocument/2006/relationships/image" Target="../media/image5.svg"/><Relationship Id="rId21" Type="http://schemas.openxmlformats.org/officeDocument/2006/relationships/slideLayout" Target="../slideLayouts/slideLayout49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tags" Target="../tags/tag38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tags" Target="../tags/tag37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tags" Target="../tags/tag36.xml"/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50E091-72C0-4B36-A58D-8B63F36AF6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018" y="6350701"/>
            <a:ext cx="1610182" cy="252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33DEE-4640-4FAB-964F-91FD6C20D7CC}"/>
              </a:ext>
            </a:extLst>
          </p:cNvPr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759679" y="1619250"/>
            <a:ext cx="11181521" cy="448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052D5-8322-44E6-8422-6FE86DCB9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2126F2A-66DE-4F4C-BEA1-92E09399A08C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57840" y="440058"/>
            <a:ext cx="11181748" cy="8226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4B2636E2-FB6C-49C7-B073-D3D2F1B1C8EF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716889" y="113994"/>
            <a:ext cx="7582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dirty="0"/>
              <a:t>UK OFFICIAL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716889" y="6514802"/>
            <a:ext cx="7582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dirty="0"/>
              <a:t>UK OFFICIAL</a:t>
            </a:r>
          </a:p>
        </p:txBody>
      </p:sp>
    </p:spTree>
    <p:extLst>
      <p:ext uri="{BB962C8B-B14F-4D97-AF65-F5344CB8AC3E}">
        <p14:creationId xmlns:p14="http://schemas.microsoft.com/office/powerpoint/2010/main" val="223561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5" r:id="rId2"/>
    <p:sldLayoutId id="2147483776" r:id="rId3"/>
    <p:sldLayoutId id="2147483777" r:id="rId4"/>
    <p:sldLayoutId id="2147483778" r:id="rId5"/>
  </p:sldLayoutIdLst>
  <p:hf hdr="0" ft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C4C0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50E091-72C0-4B36-A58D-8B63F36AF69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018" y="6350701"/>
            <a:ext cx="1610182" cy="252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33DEE-4640-4FAB-964F-91FD6C20D7CC}"/>
              </a:ext>
            </a:extLst>
          </p:cNvPr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759679" y="1619250"/>
            <a:ext cx="11181521" cy="448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052D5-8322-44E6-8422-6FE86DCB9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2126F2A-66DE-4F4C-BEA1-92E09399A08C}"/>
              </a:ext>
            </a:extLst>
          </p:cNvPr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757840" y="440058"/>
            <a:ext cx="11181748" cy="8226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4B2636E2-FB6C-49C7-B073-D3D2F1B1C8EF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763DBB-2D5C-462E-8FA3-DD827D3FAD36}"/>
              </a:ext>
            </a:extLst>
          </p:cNvPr>
          <p:cNvSpPr/>
          <p:nvPr userDrawn="1"/>
        </p:nvSpPr>
        <p:spPr>
          <a:xfrm>
            <a:off x="250800" y="6333288"/>
            <a:ext cx="1638000" cy="28982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© </a:t>
            </a:r>
            <a:fld id="{CDB19C54-48A0-491D-8FDF-89F14D39A45C}" type="datetimeyyyy">
              <a:rPr lang="en-GB" sz="600" smtClean="0">
                <a:solidFill>
                  <a:schemeClr val="tx1"/>
                </a:solidFill>
              </a:rPr>
              <a:t>2025</a:t>
            </a:fld>
            <a:r>
              <a:rPr lang="en-GB" sz="600" dirty="0">
                <a:solidFill>
                  <a:schemeClr val="tx1"/>
                </a:solidFill>
              </a:rPr>
              <a:t> BAE Systems. All Rights Reserved.</a:t>
            </a:r>
          </a:p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BAE SYSTEMS is a registered trademark.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716889" y="113994"/>
            <a:ext cx="7582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dirty="0"/>
              <a:t>UK OFFICIAL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716889" y="6514802"/>
            <a:ext cx="7582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dirty="0"/>
              <a:t>UK OFFICIAL</a:t>
            </a:r>
          </a:p>
        </p:txBody>
      </p:sp>
    </p:spTree>
    <p:extLst>
      <p:ext uri="{BB962C8B-B14F-4D97-AF65-F5344CB8AC3E}">
        <p14:creationId xmlns:p14="http://schemas.microsoft.com/office/powerpoint/2010/main" val="102145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  <p:sldLayoutId id="2147483738" r:id="rId3"/>
    <p:sldLayoutId id="2147483740" r:id="rId4"/>
    <p:sldLayoutId id="2147483744" r:id="rId5"/>
    <p:sldLayoutId id="2147483742" r:id="rId6"/>
    <p:sldLayoutId id="2147483752" r:id="rId7"/>
    <p:sldLayoutId id="2147483753" r:id="rId8"/>
    <p:sldLayoutId id="2147483754" r:id="rId9"/>
    <p:sldLayoutId id="2147483756" r:id="rId10"/>
    <p:sldLayoutId id="2147483757" r:id="rId11"/>
    <p:sldLayoutId id="2147483763" r:id="rId12"/>
    <p:sldLayoutId id="2147483768" r:id="rId13"/>
    <p:sldLayoutId id="2147483761" r:id="rId14"/>
    <p:sldLayoutId id="2147483745" r:id="rId15"/>
    <p:sldLayoutId id="2147483746" r:id="rId16"/>
    <p:sldLayoutId id="2147483747" r:id="rId17"/>
    <p:sldLayoutId id="2147483749" r:id="rId18"/>
    <p:sldLayoutId id="2147483750" r:id="rId19"/>
    <p:sldLayoutId id="2147483766" r:id="rId20"/>
    <p:sldLayoutId id="2147483767" r:id="rId21"/>
    <p:sldLayoutId id="2147483751" r:id="rId22"/>
    <p:sldLayoutId id="2147483760" r:id="rId23"/>
  </p:sldLayoutIdLst>
  <p:hf hdr="0" ft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C4C0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rgbClr val="FC4C0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rgbClr val="FC4C0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33DEE-4640-4FAB-964F-91FD6C20D7CC}"/>
              </a:ext>
            </a:extLst>
          </p:cNvPr>
          <p:cNvSpPr>
            <a:spLocks noGrp="1"/>
          </p:cNvSpPr>
          <p:nvPr>
            <p:ph type="body" idx="1"/>
            <p:custDataLst>
              <p:tags r:id="rId35"/>
            </p:custDataLst>
          </p:nvPr>
        </p:nvSpPr>
        <p:spPr>
          <a:xfrm>
            <a:off x="759679" y="1619250"/>
            <a:ext cx="11181521" cy="448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052D5-8322-44E6-8422-6FE86DCB9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763DBB-2D5C-462E-8FA3-DD827D3FAD36}"/>
              </a:ext>
            </a:extLst>
          </p:cNvPr>
          <p:cNvSpPr/>
          <p:nvPr userDrawn="1"/>
        </p:nvSpPr>
        <p:spPr>
          <a:xfrm>
            <a:off x="250800" y="6333288"/>
            <a:ext cx="1638000" cy="28982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© 2022 BAE Systems. All Rights Reserved.</a:t>
            </a:r>
          </a:p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GB" sz="600" dirty="0">
                <a:solidFill>
                  <a:schemeClr val="tx1"/>
                </a:solidFill>
              </a:rPr>
              <a:t>BAE SYSTEMS is a registered trademark.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2126F2A-66DE-4F4C-BEA1-92E09399A08C}"/>
              </a:ext>
            </a:extLst>
          </p:cNvPr>
          <p:cNvSpPr>
            <a:spLocks noGrp="1"/>
          </p:cNvSpPr>
          <p:nvPr>
            <p:ph type="title"/>
            <p:custDataLst>
              <p:tags r:id="rId36"/>
            </p:custDataLst>
          </p:nvPr>
        </p:nvSpPr>
        <p:spPr>
          <a:xfrm>
            <a:off x="757840" y="440058"/>
            <a:ext cx="11181748" cy="8226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4B2636E2-FB6C-49C7-B073-D3D2F1B1C8EF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9490DC0-5D8A-4FBC-8596-57132CA5415A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307087" y="6350277"/>
            <a:ext cx="1634113" cy="25242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716889" y="113994"/>
            <a:ext cx="7582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dirty="0"/>
              <a:t>UK OFFICIAL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716889" y="6514802"/>
            <a:ext cx="7582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GB" sz="1200" dirty="0"/>
              <a:t>UK OFFICIAL</a:t>
            </a:r>
          </a:p>
        </p:txBody>
      </p:sp>
    </p:spTree>
    <p:extLst>
      <p:ext uri="{BB962C8B-B14F-4D97-AF65-F5344CB8AC3E}">
        <p14:creationId xmlns:p14="http://schemas.microsoft.com/office/powerpoint/2010/main" val="418844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1" r:id="rId32"/>
    <p:sldLayoutId id="2147483812" r:id="rId33"/>
  </p:sldLayoutIdLst>
  <p:hf hdr="0" ft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image" Target="../media/image19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C09263-E6C0-C04A-B470-57C5084795D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1399C-B5EF-49C7-B81A-539AE2F27B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AD99A-CDE2-954B-89C2-4891D701A1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957E6-5E66-0441-BC19-1234BAC46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70D60-F5EA-C548-89F7-C64C751295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Vinnie Young, BAE Systems CORDA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51CD66-4B5D-7D4A-8A3E-C9DD6C70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Finding Solutions for Surveilling our Seas with Multi-Criteria Decision Analysis</a:t>
            </a:r>
            <a:endParaRPr lang="en-US" sz="24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1" r="28761"/>
          <a:stretch>
            <a:fillRect/>
          </a:stretch>
        </p:blipFill>
        <p:spPr>
          <a:xfrm>
            <a:off x="7046590" y="986240"/>
            <a:ext cx="4285151" cy="4675071"/>
          </a:xfrm>
        </p:spPr>
      </p:pic>
    </p:spTree>
    <p:extLst>
      <p:ext uri="{BB962C8B-B14F-4D97-AF65-F5344CB8AC3E}">
        <p14:creationId xmlns:p14="http://schemas.microsoft.com/office/powerpoint/2010/main" val="217682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854228"/>
            <a:ext cx="7305965" cy="75900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7558"/>
            <a:ext cx="7075055" cy="759005"/>
          </a:xfrm>
        </p:spPr>
        <p:txBody>
          <a:bodyPr/>
          <a:lstStyle/>
          <a:p>
            <a:r>
              <a:rPr lang="en-GB" dirty="0"/>
              <a:t>What does imperfect MDA look like?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935CD-2F27-CB6D-494A-8F1F079E4D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66900" y="1877593"/>
            <a:ext cx="8458200" cy="4352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310F70-A54C-A8FD-04CF-D9A29DEC6B70}"/>
              </a:ext>
            </a:extLst>
          </p:cNvPr>
          <p:cNvSpPr txBox="1"/>
          <p:nvPr/>
        </p:nvSpPr>
        <p:spPr>
          <a:xfrm>
            <a:off x="5103091" y="3746278"/>
            <a:ext cx="1985818" cy="615553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4000" b="1" dirty="0"/>
              <a:t>Indicative</a:t>
            </a:r>
          </a:p>
        </p:txBody>
      </p:sp>
    </p:spTree>
    <p:extLst>
      <p:ext uri="{BB962C8B-B14F-4D97-AF65-F5344CB8AC3E}">
        <p14:creationId xmlns:p14="http://schemas.microsoft.com/office/powerpoint/2010/main" val="393975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854228"/>
            <a:ext cx="5948218" cy="75900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77558"/>
            <a:ext cx="5787342" cy="759005"/>
          </a:xfrm>
        </p:spPr>
        <p:txBody>
          <a:bodyPr/>
          <a:lstStyle/>
          <a:p>
            <a:r>
              <a:rPr lang="en-GB" dirty="0"/>
              <a:t>The Ask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6F5783-833D-B6C8-2075-A4024382C0EE}"/>
              </a:ext>
            </a:extLst>
          </p:cNvPr>
          <p:cNvSpPr/>
          <p:nvPr/>
        </p:nvSpPr>
        <p:spPr>
          <a:xfrm>
            <a:off x="9727904" y="1432562"/>
            <a:ext cx="338643" cy="702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ecurity and Policing 2026 - Joint Maritime Security Centre (JMSC) -  Security and Policing 2026">
            <a:extLst>
              <a:ext uri="{FF2B5EF4-FFF2-40B4-BE49-F238E27FC236}">
                <a16:creationId xmlns:a16="http://schemas.microsoft.com/office/drawing/2014/main" id="{E05A0BFC-7A39-CC14-B957-3D3DE8E8C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315" y="72660"/>
            <a:ext cx="2414463" cy="2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A3FA9-2554-C213-E99F-259AD915F68A}"/>
              </a:ext>
            </a:extLst>
          </p:cNvPr>
          <p:cNvSpPr txBox="1"/>
          <p:nvPr/>
        </p:nvSpPr>
        <p:spPr>
          <a:xfrm>
            <a:off x="1606639" y="2294461"/>
            <a:ext cx="868315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400" i="1" dirty="0"/>
              <a:t>To provide JMSC with an independent, professional assessment of what our Maritime Domain Awareness gaps are, and how best to fill them.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7EBB04-276E-7FAA-0886-33E5649BFC88}"/>
              </a:ext>
            </a:extLst>
          </p:cNvPr>
          <p:cNvCxnSpPr>
            <a:cxnSpLocks/>
          </p:cNvCxnSpPr>
          <p:nvPr/>
        </p:nvCxnSpPr>
        <p:spPr>
          <a:xfrm flipV="1">
            <a:off x="2095018" y="3033125"/>
            <a:ext cx="1099595" cy="681228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3F3FE2-BE3F-7958-8A8B-24D7720FD083}"/>
              </a:ext>
            </a:extLst>
          </p:cNvPr>
          <p:cNvSpPr txBox="1"/>
          <p:nvPr/>
        </p:nvSpPr>
        <p:spPr>
          <a:xfrm>
            <a:off x="866262" y="3806686"/>
            <a:ext cx="157599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dirty="0"/>
              <a:t>What makes up “Maritime Domain Awareness”?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1BE472-EAE4-D506-72F1-4AA2E0832A4D}"/>
              </a:ext>
            </a:extLst>
          </p:cNvPr>
          <p:cNvSpPr txBox="1"/>
          <p:nvPr/>
        </p:nvSpPr>
        <p:spPr>
          <a:xfrm>
            <a:off x="3423113" y="3942755"/>
            <a:ext cx="14322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dirty="0"/>
              <a:t>How close to perfect MDA are we?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4617C7-34E0-E308-B2EC-48C765755267}"/>
              </a:ext>
            </a:extLst>
          </p:cNvPr>
          <p:cNvCxnSpPr>
            <a:cxnSpLocks/>
          </p:cNvCxnSpPr>
          <p:nvPr/>
        </p:nvCxnSpPr>
        <p:spPr>
          <a:xfrm flipV="1">
            <a:off x="4506225" y="3045948"/>
            <a:ext cx="1281118" cy="8426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FE090B-4ACE-F6D9-3590-EA13CBF2F10A}"/>
              </a:ext>
            </a:extLst>
          </p:cNvPr>
          <p:cNvCxnSpPr>
            <a:cxnSpLocks/>
          </p:cNvCxnSpPr>
          <p:nvPr/>
        </p:nvCxnSpPr>
        <p:spPr>
          <a:xfrm flipH="1" flipV="1">
            <a:off x="4386521" y="4589086"/>
            <a:ext cx="468826" cy="8132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D410788-6DB9-0477-F156-5371021F7D02}"/>
              </a:ext>
            </a:extLst>
          </p:cNvPr>
          <p:cNvCxnSpPr>
            <a:cxnSpLocks/>
          </p:cNvCxnSpPr>
          <p:nvPr/>
        </p:nvCxnSpPr>
        <p:spPr>
          <a:xfrm flipV="1">
            <a:off x="2902178" y="4708495"/>
            <a:ext cx="468826" cy="738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3EBC3A8-0E8F-33D0-D38A-97B4E20BB72A}"/>
              </a:ext>
            </a:extLst>
          </p:cNvPr>
          <p:cNvSpPr txBox="1"/>
          <p:nvPr/>
        </p:nvSpPr>
        <p:spPr>
          <a:xfrm>
            <a:off x="4849359" y="5510650"/>
            <a:ext cx="15661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dirty="0"/>
              <a:t>What does perfect MDA look like?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619B35-02AF-D638-732E-FC6B099F5CC9}"/>
              </a:ext>
            </a:extLst>
          </p:cNvPr>
          <p:cNvSpPr txBox="1"/>
          <p:nvPr/>
        </p:nvSpPr>
        <p:spPr>
          <a:xfrm>
            <a:off x="2177555" y="5498716"/>
            <a:ext cx="15661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dirty="0"/>
              <a:t>What does current MDA look like?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819084-DEAC-1B5B-C8C4-333D737E7BDE}"/>
              </a:ext>
            </a:extLst>
          </p:cNvPr>
          <p:cNvCxnSpPr>
            <a:cxnSpLocks/>
          </p:cNvCxnSpPr>
          <p:nvPr/>
        </p:nvCxnSpPr>
        <p:spPr>
          <a:xfrm flipH="1" flipV="1">
            <a:off x="8530541" y="3083610"/>
            <a:ext cx="891251" cy="76341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DFF6AD6-97EA-9248-A614-BB26EF73B6A6}"/>
              </a:ext>
            </a:extLst>
          </p:cNvPr>
          <p:cNvSpPr txBox="1"/>
          <p:nvPr/>
        </p:nvSpPr>
        <p:spPr>
          <a:xfrm>
            <a:off x="8935455" y="3942755"/>
            <a:ext cx="14322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dirty="0"/>
              <a:t>What are the best solutions?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64493C-E55A-6743-6BA1-79B3DF849B05}"/>
              </a:ext>
            </a:extLst>
          </p:cNvPr>
          <p:cNvSpPr txBox="1"/>
          <p:nvPr/>
        </p:nvSpPr>
        <p:spPr>
          <a:xfrm>
            <a:off x="10014445" y="5295206"/>
            <a:ext cx="14322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dirty="0"/>
              <a:t>What solutions are there to choose from?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116880D-4C7B-DEE9-6590-F57B3679A992}"/>
              </a:ext>
            </a:extLst>
          </p:cNvPr>
          <p:cNvCxnSpPr>
            <a:cxnSpLocks/>
          </p:cNvCxnSpPr>
          <p:nvPr/>
        </p:nvCxnSpPr>
        <p:spPr>
          <a:xfrm flipH="1" flipV="1">
            <a:off x="10014445" y="4435198"/>
            <a:ext cx="353244" cy="81972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BECCCE-6F85-EB3A-8DC0-731E4B010C1F}"/>
              </a:ext>
            </a:extLst>
          </p:cNvPr>
          <p:cNvCxnSpPr>
            <a:cxnSpLocks/>
          </p:cNvCxnSpPr>
          <p:nvPr/>
        </p:nvCxnSpPr>
        <p:spPr>
          <a:xfrm flipV="1">
            <a:off x="8377212" y="4519857"/>
            <a:ext cx="558243" cy="76341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D903CCC-0998-EFFE-BBB6-7E0912D5C596}"/>
              </a:ext>
            </a:extLst>
          </p:cNvPr>
          <p:cNvSpPr txBox="1"/>
          <p:nvPr/>
        </p:nvSpPr>
        <p:spPr>
          <a:xfrm>
            <a:off x="7661095" y="5386236"/>
            <a:ext cx="176069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dirty="0"/>
              <a:t>What characteristics does a good solution have?</a:t>
            </a:r>
          </a:p>
        </p:txBody>
      </p:sp>
    </p:spTree>
    <p:extLst>
      <p:ext uri="{BB962C8B-B14F-4D97-AF65-F5344CB8AC3E}">
        <p14:creationId xmlns:p14="http://schemas.microsoft.com/office/powerpoint/2010/main" val="23880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6F5783-833D-B6C8-2075-A4024382C0EE}"/>
              </a:ext>
            </a:extLst>
          </p:cNvPr>
          <p:cNvSpPr/>
          <p:nvPr/>
        </p:nvSpPr>
        <p:spPr>
          <a:xfrm>
            <a:off x="9727904" y="1432562"/>
            <a:ext cx="338643" cy="702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5BEBC6-AA82-D414-F02D-AEAD282CC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r="2167"/>
          <a:stretch/>
        </p:blipFill>
        <p:spPr>
          <a:xfrm>
            <a:off x="2004646" y="1233730"/>
            <a:ext cx="7819292" cy="5034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87976C-140E-9BD0-C177-F392EF13BC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1" r="1411" b="6217"/>
          <a:stretch/>
        </p:blipFill>
        <p:spPr>
          <a:xfrm>
            <a:off x="10328873" y="6361471"/>
            <a:ext cx="1613986" cy="245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5963CF-1414-BB9B-2ADE-574CD0055FA1}"/>
              </a:ext>
            </a:extLst>
          </p:cNvPr>
          <p:cNvSpPr txBox="1"/>
          <p:nvPr/>
        </p:nvSpPr>
        <p:spPr>
          <a:xfrm>
            <a:off x="492231" y="2231078"/>
            <a:ext cx="305986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algn="l"/>
            <a:endParaRPr lang="en-GB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854228"/>
            <a:ext cx="5948218" cy="75900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726"/>
            <a:ext cx="5818909" cy="759005"/>
          </a:xfrm>
        </p:spPr>
        <p:txBody>
          <a:bodyPr/>
          <a:lstStyle/>
          <a:p>
            <a:r>
              <a:rPr lang="en-GB" dirty="0"/>
              <a:t>Understanding the “As-is”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4D2310D-D8CA-1AF7-6DFF-1EC4F4FF699F}"/>
              </a:ext>
            </a:extLst>
          </p:cNvPr>
          <p:cNvSpPr txBox="1">
            <a:spLocks/>
          </p:cNvSpPr>
          <p:nvPr/>
        </p:nvSpPr>
        <p:spPr>
          <a:xfrm>
            <a:off x="70621" y="1613233"/>
            <a:ext cx="5425314" cy="431343"/>
          </a:xfrm>
          <a:prstGeom prst="rect">
            <a:avLst/>
          </a:prstGeom>
          <a:solidFill>
            <a:srgbClr val="00405E">
              <a:alpha val="89804"/>
            </a:srgbClr>
          </a:solidFill>
        </p:spPr>
        <p:txBody>
          <a:bodyPr vert="horz" lIns="252000" tIns="0" rIns="0" bIns="0" rtlCol="0" anchor="ctr" anchorCtr="0">
            <a:noAutofit/>
          </a:bodyPr>
          <a:lstStyle>
            <a:lvl1pPr algn="l" defTabSz="9143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Indicative “static coverage” Visualisation</a:t>
            </a:r>
          </a:p>
        </p:txBody>
      </p:sp>
    </p:spTree>
    <p:extLst>
      <p:ext uri="{BB962C8B-B14F-4D97-AF65-F5344CB8AC3E}">
        <p14:creationId xmlns:p14="http://schemas.microsoft.com/office/powerpoint/2010/main" val="193875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3780CA-36A9-7C31-4C77-2A03F01A4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r="1313"/>
          <a:stretch/>
        </p:blipFill>
        <p:spPr>
          <a:xfrm>
            <a:off x="2029360" y="1233730"/>
            <a:ext cx="7837715" cy="50394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6F5783-833D-B6C8-2075-A4024382C0EE}"/>
              </a:ext>
            </a:extLst>
          </p:cNvPr>
          <p:cNvSpPr/>
          <p:nvPr/>
        </p:nvSpPr>
        <p:spPr>
          <a:xfrm>
            <a:off x="9727904" y="1432562"/>
            <a:ext cx="338643" cy="702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7976C-140E-9BD0-C177-F392EF13BC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1" r="1411" b="6217"/>
          <a:stretch/>
        </p:blipFill>
        <p:spPr>
          <a:xfrm>
            <a:off x="10328873" y="6361471"/>
            <a:ext cx="1613986" cy="245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5963CF-1414-BB9B-2ADE-574CD0055FA1}"/>
              </a:ext>
            </a:extLst>
          </p:cNvPr>
          <p:cNvSpPr txBox="1"/>
          <p:nvPr/>
        </p:nvSpPr>
        <p:spPr>
          <a:xfrm>
            <a:off x="267454" y="2231078"/>
            <a:ext cx="3270808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algn="l"/>
            <a:endParaRPr lang="en-GB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854228"/>
            <a:ext cx="5948218" cy="75900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726"/>
            <a:ext cx="5818909" cy="759005"/>
          </a:xfrm>
        </p:spPr>
        <p:txBody>
          <a:bodyPr/>
          <a:lstStyle/>
          <a:p>
            <a:r>
              <a:rPr lang="en-GB" dirty="0"/>
              <a:t>Understanding the “As-is”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4D2310D-D8CA-1AF7-6DFF-1EC4F4FF699F}"/>
              </a:ext>
            </a:extLst>
          </p:cNvPr>
          <p:cNvSpPr txBox="1">
            <a:spLocks/>
          </p:cNvSpPr>
          <p:nvPr/>
        </p:nvSpPr>
        <p:spPr>
          <a:xfrm>
            <a:off x="70621" y="1613233"/>
            <a:ext cx="5425314" cy="431343"/>
          </a:xfrm>
          <a:prstGeom prst="rect">
            <a:avLst/>
          </a:prstGeom>
          <a:solidFill>
            <a:srgbClr val="00405E">
              <a:alpha val="89804"/>
            </a:srgbClr>
          </a:solidFill>
        </p:spPr>
        <p:txBody>
          <a:bodyPr vert="horz" lIns="252000" tIns="0" rIns="0" bIns="0" rtlCol="0" anchor="ctr" anchorCtr="0">
            <a:noAutofit/>
          </a:bodyPr>
          <a:lstStyle>
            <a:lvl1pPr algn="l" defTabSz="9143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Indicative “mobile coverage” Visualisation</a:t>
            </a:r>
          </a:p>
        </p:txBody>
      </p:sp>
    </p:spTree>
    <p:extLst>
      <p:ext uri="{BB962C8B-B14F-4D97-AF65-F5344CB8AC3E}">
        <p14:creationId xmlns:p14="http://schemas.microsoft.com/office/powerpoint/2010/main" val="388177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C7CF80A-61DF-BF1F-84FE-E2F86078E3C2}"/>
              </a:ext>
            </a:extLst>
          </p:cNvPr>
          <p:cNvSpPr/>
          <p:nvPr/>
        </p:nvSpPr>
        <p:spPr>
          <a:xfrm>
            <a:off x="0" y="3849414"/>
            <a:ext cx="12192000" cy="2149740"/>
          </a:xfrm>
          <a:prstGeom prst="rect">
            <a:avLst/>
          </a:prstGeom>
          <a:solidFill>
            <a:srgbClr val="99C7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D0B593-448E-8244-27D9-E8244EE864FB}"/>
              </a:ext>
            </a:extLst>
          </p:cNvPr>
          <p:cNvSpPr/>
          <p:nvPr/>
        </p:nvSpPr>
        <p:spPr>
          <a:xfrm>
            <a:off x="0" y="1140104"/>
            <a:ext cx="12192000" cy="4826136"/>
          </a:xfrm>
          <a:prstGeom prst="rect">
            <a:avLst/>
          </a:prstGeom>
          <a:solidFill>
            <a:srgbClr val="E2E0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7976C-140E-9BD0-C177-F392EF13BC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1" r="1411" b="6217"/>
          <a:stretch/>
        </p:blipFill>
        <p:spPr>
          <a:xfrm>
            <a:off x="10328873" y="6361471"/>
            <a:ext cx="1613986" cy="2459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854228"/>
            <a:ext cx="5948218" cy="75900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726"/>
            <a:ext cx="5818909" cy="759005"/>
          </a:xfrm>
        </p:spPr>
        <p:txBody>
          <a:bodyPr/>
          <a:lstStyle/>
          <a:p>
            <a:r>
              <a:rPr lang="en-GB" dirty="0"/>
              <a:t>Creating a list of solutions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BF50FEA-1A27-8B53-D40D-1BE41FFEBAC5}"/>
              </a:ext>
            </a:extLst>
          </p:cNvPr>
          <p:cNvSpPr txBox="1">
            <a:spLocks/>
          </p:cNvSpPr>
          <p:nvPr/>
        </p:nvSpPr>
        <p:spPr>
          <a:xfrm>
            <a:off x="4778123" y="1799735"/>
            <a:ext cx="2340190" cy="555538"/>
          </a:xfrm>
          <a:prstGeom prst="rect">
            <a:avLst/>
          </a:prstGeom>
          <a:solidFill>
            <a:srgbClr val="DCA366"/>
          </a:solidFill>
        </p:spPr>
        <p:txBody>
          <a:bodyPr/>
          <a:lstStyle>
            <a:lvl1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</a:rPr>
              <a:t>Longlisting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563AD87-D36D-ECF9-A16F-46BFF63EBFC5}"/>
              </a:ext>
            </a:extLst>
          </p:cNvPr>
          <p:cNvSpPr txBox="1">
            <a:spLocks/>
          </p:cNvSpPr>
          <p:nvPr/>
        </p:nvSpPr>
        <p:spPr>
          <a:xfrm>
            <a:off x="4778123" y="3971079"/>
            <a:ext cx="2340190" cy="55553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</a:rPr>
              <a:t>Shortlisting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212A6B54-ACDA-76F7-7555-B0683A24FF15}"/>
              </a:ext>
            </a:extLst>
          </p:cNvPr>
          <p:cNvSpPr txBox="1">
            <a:spLocks/>
          </p:cNvSpPr>
          <p:nvPr/>
        </p:nvSpPr>
        <p:spPr>
          <a:xfrm>
            <a:off x="1322873" y="2644770"/>
            <a:ext cx="1987738" cy="409923"/>
          </a:xfrm>
          <a:prstGeom prst="rect">
            <a:avLst/>
          </a:prstGeom>
        </p:spPr>
        <p:txBody>
          <a:bodyPr/>
          <a:lstStyle>
            <a:lvl1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BAE SMEs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AA2E19B9-714D-642E-3713-159F7706943E}"/>
              </a:ext>
            </a:extLst>
          </p:cNvPr>
          <p:cNvSpPr txBox="1">
            <a:spLocks/>
          </p:cNvSpPr>
          <p:nvPr/>
        </p:nvSpPr>
        <p:spPr>
          <a:xfrm>
            <a:off x="3146487" y="3241195"/>
            <a:ext cx="2672422" cy="4099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Literature Review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8BEC5F65-F6B6-7BC3-9193-1020E60DD145}"/>
              </a:ext>
            </a:extLst>
          </p:cNvPr>
          <p:cNvSpPr txBox="1">
            <a:spLocks/>
          </p:cNvSpPr>
          <p:nvPr/>
        </p:nvSpPr>
        <p:spPr>
          <a:xfrm>
            <a:off x="6272995" y="3245611"/>
            <a:ext cx="2981840" cy="4099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Previous CORDA work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FA7B3343-6532-E813-7C77-55C24C835273}"/>
              </a:ext>
            </a:extLst>
          </p:cNvPr>
          <p:cNvSpPr txBox="1">
            <a:spLocks/>
          </p:cNvSpPr>
          <p:nvPr/>
        </p:nvSpPr>
        <p:spPr>
          <a:xfrm>
            <a:off x="8307870" y="2541777"/>
            <a:ext cx="2981840" cy="4099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Project team SMEs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DF4F21D5-CFF5-C6AA-62CF-01779A1C0838}"/>
              </a:ext>
            </a:extLst>
          </p:cNvPr>
          <p:cNvSpPr txBox="1">
            <a:spLocks/>
          </p:cNvSpPr>
          <p:nvPr/>
        </p:nvSpPr>
        <p:spPr>
          <a:xfrm>
            <a:off x="3146487" y="5513823"/>
            <a:ext cx="2672422" cy="4099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First-look Viability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E9FF1952-ACA5-B1B6-97D3-7F70E8CE4780}"/>
              </a:ext>
            </a:extLst>
          </p:cNvPr>
          <p:cNvSpPr txBox="1">
            <a:spLocks/>
          </p:cNvSpPr>
          <p:nvPr/>
        </p:nvSpPr>
        <p:spPr>
          <a:xfrm>
            <a:off x="8307870" y="4707620"/>
            <a:ext cx="2981840" cy="4099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First-look Readiness</a:t>
            </a:r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D7ACD754-8EC0-C70E-FDFE-52A304346F46}"/>
              </a:ext>
            </a:extLst>
          </p:cNvPr>
          <p:cNvSpPr txBox="1">
            <a:spLocks/>
          </p:cNvSpPr>
          <p:nvPr/>
        </p:nvSpPr>
        <p:spPr>
          <a:xfrm>
            <a:off x="6272995" y="5513823"/>
            <a:ext cx="3157331" cy="4099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First-look Affordability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AAD8AA03-2FB3-1244-DE2C-D0E6C63B4A9A}"/>
              </a:ext>
            </a:extLst>
          </p:cNvPr>
          <p:cNvSpPr txBox="1">
            <a:spLocks/>
          </p:cNvSpPr>
          <p:nvPr/>
        </p:nvSpPr>
        <p:spPr>
          <a:xfrm>
            <a:off x="1209162" y="4707619"/>
            <a:ext cx="2790982" cy="4099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348" rtl="0" eaLnBrk="1" latinLnBrk="0" hangingPunct="1">
              <a:lnSpc>
                <a:spcPct val="98000"/>
              </a:lnSpc>
              <a:spcBef>
                <a:spcPts val="10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00000"/>
                </a:solidFill>
              </a:rPr>
              <a:t>First-look Capability</a:t>
            </a:r>
          </a:p>
        </p:txBody>
      </p:sp>
    </p:spTree>
    <p:extLst>
      <p:ext uri="{BB962C8B-B14F-4D97-AF65-F5344CB8AC3E}">
        <p14:creationId xmlns:p14="http://schemas.microsoft.com/office/powerpoint/2010/main" val="183856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C7CF80A-61DF-BF1F-84FE-E2F86078E3C2}"/>
              </a:ext>
            </a:extLst>
          </p:cNvPr>
          <p:cNvSpPr/>
          <p:nvPr/>
        </p:nvSpPr>
        <p:spPr>
          <a:xfrm>
            <a:off x="0" y="3849414"/>
            <a:ext cx="12192000" cy="2149740"/>
          </a:xfrm>
          <a:prstGeom prst="rect">
            <a:avLst/>
          </a:prstGeom>
          <a:solidFill>
            <a:srgbClr val="99C7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D0B593-448E-8244-27D9-E8244EE864FB}"/>
              </a:ext>
            </a:extLst>
          </p:cNvPr>
          <p:cNvSpPr/>
          <p:nvPr/>
        </p:nvSpPr>
        <p:spPr>
          <a:xfrm>
            <a:off x="0" y="1173018"/>
            <a:ext cx="12192000" cy="4932814"/>
          </a:xfrm>
          <a:prstGeom prst="rect">
            <a:avLst/>
          </a:prstGeom>
          <a:solidFill>
            <a:srgbClr val="E2E0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7976C-140E-9BD0-C177-F392EF13BC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1" r="1411" b="6217"/>
          <a:stretch/>
        </p:blipFill>
        <p:spPr>
          <a:xfrm>
            <a:off x="10328873" y="6361471"/>
            <a:ext cx="1613986" cy="2459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854228"/>
            <a:ext cx="5948218" cy="75900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726"/>
            <a:ext cx="5818909" cy="759005"/>
          </a:xfrm>
        </p:spPr>
        <p:txBody>
          <a:bodyPr/>
          <a:lstStyle/>
          <a:p>
            <a:r>
              <a:rPr lang="en-GB" dirty="0"/>
              <a:t>Creating a list of solutions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9F7E4-2F4C-25CE-6F80-F62C0EABFD2F}"/>
              </a:ext>
            </a:extLst>
          </p:cNvPr>
          <p:cNvSpPr/>
          <p:nvPr/>
        </p:nvSpPr>
        <p:spPr>
          <a:xfrm>
            <a:off x="6310386" y="2540138"/>
            <a:ext cx="5438902" cy="3481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891097-B293-DC3A-C019-FCBB3C403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674" b="15114"/>
          <a:stretch/>
        </p:blipFill>
        <p:spPr>
          <a:xfrm>
            <a:off x="452431" y="2554760"/>
            <a:ext cx="3556486" cy="1095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260586-10A8-4F15-6102-0E6ACE6A1B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23" b="20660"/>
          <a:stretch/>
        </p:blipFill>
        <p:spPr>
          <a:xfrm>
            <a:off x="3821807" y="2553723"/>
            <a:ext cx="1991630" cy="1992955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E01658-6E9A-D8F1-78F0-2C64D4EC1D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450" y="2531900"/>
            <a:ext cx="1939838" cy="1284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413F5E-F9E5-FEDF-6587-D42F5B6DEB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07" t="14007" b="29340"/>
          <a:stretch/>
        </p:blipFill>
        <p:spPr>
          <a:xfrm>
            <a:off x="6318250" y="2550389"/>
            <a:ext cx="1665588" cy="897924"/>
          </a:xfrm>
          <a:prstGeom prst="rect">
            <a:avLst/>
          </a:prstGeom>
        </p:spPr>
      </p:pic>
      <p:pic>
        <p:nvPicPr>
          <p:cNvPr id="12" name="Picture 11" descr="Data Analysis with R">
            <a:extLst>
              <a:ext uri="{FF2B5EF4-FFF2-40B4-BE49-F238E27FC236}">
                <a16:creationId xmlns:a16="http://schemas.microsoft.com/office/drawing/2014/main" id="{B0FFA02D-3974-4704-32AC-6B0EBDEF42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84"/>
          <a:stretch/>
        </p:blipFill>
        <p:spPr>
          <a:xfrm>
            <a:off x="6321672" y="4627961"/>
            <a:ext cx="1599454" cy="1280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006970-83B1-C2F6-964F-71515A7DF9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75" t="12273" r="12926" b="19785"/>
          <a:stretch/>
        </p:blipFill>
        <p:spPr>
          <a:xfrm>
            <a:off x="6324600" y="3454664"/>
            <a:ext cx="1663700" cy="10089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348D18-EFF3-45FD-530A-968E4191A1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473" y="4530812"/>
            <a:ext cx="1987710" cy="1490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53EED8-6286-5703-035B-7DEE1643D85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836" y="3656995"/>
            <a:ext cx="2084173" cy="23449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AF2F51-70CD-BE7E-AD1E-69FB08DB51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762" y="3644196"/>
            <a:ext cx="1769712" cy="23596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9651DB-EC6A-C979-EC1D-C72689CBC1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91246" y="3919594"/>
            <a:ext cx="2094369" cy="20943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C7A7006-5A82-21C3-922C-6103CAE6CB1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6090" y="2544450"/>
            <a:ext cx="1843710" cy="13829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2D6D290-777D-DADB-7B24-51038673191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4228" y="4455147"/>
            <a:ext cx="1936922" cy="1566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77625D-E54F-20BA-B7BB-D9D209E61E7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450" y="3426461"/>
            <a:ext cx="1952266" cy="10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9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sz="quarter" idx="26"/>
          </p:nvPr>
        </p:nvSpPr>
        <p:spPr>
          <a:xfrm>
            <a:off x="0" y="1086582"/>
            <a:ext cx="12192000" cy="428258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/>
          </p:nvPr>
        </p:nvSpPr>
        <p:spPr>
          <a:xfrm>
            <a:off x="3543299" y="1619249"/>
            <a:ext cx="2419347" cy="401637"/>
          </a:xfrm>
        </p:spPr>
        <p:txBody>
          <a:bodyPr/>
          <a:lstStyle/>
          <a:p>
            <a:r>
              <a:rPr lang="en-GB" sz="1800" dirty="0"/>
              <a:t>Business as Usual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/>
          </p:nvPr>
        </p:nvSpPr>
        <p:spPr>
          <a:xfrm>
            <a:off x="3543300" y="2128836"/>
            <a:ext cx="2419347" cy="814386"/>
          </a:xfrm>
          <a:ln>
            <a:noFill/>
          </a:ln>
        </p:spPr>
        <p:txBody>
          <a:bodyPr vert="horz" lIns="108000" tIns="36000" rIns="108000" bIns="36000" rtlCol="0">
            <a:noAutofit/>
          </a:bodyPr>
          <a:lstStyle/>
          <a:p>
            <a:pPr marL="0" indent="0">
              <a:buNone/>
            </a:pPr>
            <a:r>
              <a:rPr lang="en-GB" sz="1800" i="1" dirty="0"/>
              <a:t>Continue with the current assets (if any) and usages</a:t>
            </a:r>
            <a:endParaRPr lang="en-GB" sz="140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7"/>
          </p:nvPr>
        </p:nvSpPr>
        <p:spPr>
          <a:xfrm>
            <a:off x="6329362" y="1619251"/>
            <a:ext cx="2419347" cy="401638"/>
          </a:xfrm>
        </p:spPr>
        <p:txBody>
          <a:bodyPr/>
          <a:lstStyle/>
          <a:p>
            <a:r>
              <a:rPr lang="en-GB" sz="1800" dirty="0"/>
              <a:t>Do Minimum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8"/>
          </p:nvPr>
        </p:nvSpPr>
        <p:spPr>
          <a:xfrm>
            <a:off x="6329364" y="2128838"/>
            <a:ext cx="2419347" cy="814385"/>
          </a:xfrm>
          <a:ln>
            <a:noFill/>
          </a:ln>
        </p:spPr>
        <p:txBody>
          <a:bodyPr vert="horz" lIns="108000" tIns="36000" rIns="108000" bIns="36000" rtlCol="0">
            <a:noAutofit/>
          </a:bodyPr>
          <a:lstStyle/>
          <a:p>
            <a:pPr marL="0" indent="0">
              <a:buNone/>
            </a:pPr>
            <a:r>
              <a:rPr lang="en-GB" sz="1800" i="1" dirty="0"/>
              <a:t>Low level purchasing. Focusing only coverage of known hot spots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9115426" y="1619251"/>
            <a:ext cx="2419347" cy="401638"/>
          </a:xfrm>
        </p:spPr>
        <p:txBody>
          <a:bodyPr/>
          <a:lstStyle/>
          <a:p>
            <a:r>
              <a:rPr lang="en-GB" sz="1800" dirty="0"/>
              <a:t>Do Maximum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sz="quarter" idx="21"/>
          </p:nvPr>
        </p:nvSpPr>
        <p:spPr>
          <a:xfrm>
            <a:off x="9115427" y="2128839"/>
            <a:ext cx="2419347" cy="814386"/>
          </a:xfrm>
          <a:ln>
            <a:noFill/>
          </a:ln>
        </p:spPr>
        <p:txBody>
          <a:bodyPr vert="horz" lIns="108000" tIns="36000" rIns="108000" bIns="36000" rtlCol="0">
            <a:noAutofit/>
          </a:bodyPr>
          <a:lstStyle/>
          <a:p>
            <a:pPr marL="0" indent="0">
              <a:buNone/>
            </a:pPr>
            <a:r>
              <a:rPr lang="en-GB" sz="1800" i="1" dirty="0"/>
              <a:t>Gold plated layered solution with full coverage and persistence of the EEZ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50" name="Content Placeholder 32"/>
          <p:cNvSpPr>
            <a:spLocks noGrp="1"/>
          </p:cNvSpPr>
          <p:nvPr>
            <p:ph sz="quarter" idx="12"/>
          </p:nvPr>
        </p:nvSpPr>
        <p:spPr>
          <a:xfrm>
            <a:off x="2090739" y="3039270"/>
            <a:ext cx="1085843" cy="814386"/>
          </a:xfrm>
          <a:ln>
            <a:solidFill>
              <a:schemeClr val="tx1"/>
            </a:solidFill>
          </a:ln>
        </p:spPr>
        <p:txBody>
          <a:bodyPr lIns="108000" tIns="36000" rIns="108000" bIns="36000"/>
          <a:lstStyle/>
          <a:p>
            <a:pPr marL="0" indent="0" algn="r">
              <a:buNone/>
            </a:pPr>
            <a:r>
              <a:rPr lang="en-GB" sz="1600" dirty="0"/>
              <a:t>Land-based Systems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439" y="3048002"/>
            <a:ext cx="711810" cy="80088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631" y="3047237"/>
            <a:ext cx="613108" cy="798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817BCC-1005-37A3-24EA-89F03EB0B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7032"/>
            <a:ext cx="777307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11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sz="quarter" idx="26"/>
          </p:nvPr>
        </p:nvSpPr>
        <p:spPr>
          <a:xfrm>
            <a:off x="0" y="1086582"/>
            <a:ext cx="12192000" cy="48893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7"/>
          </p:nvPr>
        </p:nvSpPr>
        <p:spPr>
          <a:xfrm>
            <a:off x="6329362" y="1619251"/>
            <a:ext cx="2419347" cy="401638"/>
          </a:xfrm>
        </p:spPr>
        <p:txBody>
          <a:bodyPr/>
          <a:lstStyle/>
          <a:p>
            <a:r>
              <a:rPr lang="en-GB" sz="1800" dirty="0"/>
              <a:t>Do Minimum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8"/>
          </p:nvPr>
        </p:nvSpPr>
        <p:spPr>
          <a:xfrm>
            <a:off x="6329364" y="2128838"/>
            <a:ext cx="2419347" cy="814385"/>
          </a:xfrm>
          <a:ln>
            <a:noFill/>
          </a:ln>
        </p:spPr>
        <p:txBody>
          <a:bodyPr vert="horz" lIns="108000" tIns="36000" rIns="108000" bIns="36000" rtlCol="0">
            <a:noAutofit/>
          </a:bodyPr>
          <a:lstStyle/>
          <a:p>
            <a:pPr marL="0" indent="0">
              <a:buNone/>
            </a:pPr>
            <a:r>
              <a:rPr lang="en-GB" sz="1800" i="1" dirty="0"/>
              <a:t>Low level purchasing. Focusing only coverage of known hot spots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50" name="Content Placeholder 32"/>
          <p:cNvSpPr>
            <a:spLocks noGrp="1"/>
          </p:cNvSpPr>
          <p:nvPr>
            <p:ph sz="quarter" idx="12"/>
          </p:nvPr>
        </p:nvSpPr>
        <p:spPr>
          <a:xfrm>
            <a:off x="2090739" y="3039270"/>
            <a:ext cx="1085843" cy="814386"/>
          </a:xfrm>
          <a:ln>
            <a:solidFill>
              <a:schemeClr val="tx1"/>
            </a:solidFill>
          </a:ln>
        </p:spPr>
        <p:txBody>
          <a:bodyPr lIns="108000" tIns="36000" rIns="108000" bIns="36000"/>
          <a:lstStyle/>
          <a:p>
            <a:pPr marL="0" indent="0" algn="r">
              <a:buNone/>
            </a:pPr>
            <a:r>
              <a:rPr lang="en-GB" sz="1600" dirty="0"/>
              <a:t>Land-based Systems</a:t>
            </a:r>
          </a:p>
        </p:txBody>
      </p:sp>
      <p:sp>
        <p:nvSpPr>
          <p:cNvPr id="52" name="Content Placeholder 38"/>
          <p:cNvSpPr>
            <a:spLocks noGrp="1"/>
          </p:cNvSpPr>
          <p:nvPr>
            <p:ph sz="quarter" idx="18"/>
          </p:nvPr>
        </p:nvSpPr>
        <p:spPr>
          <a:xfrm>
            <a:off x="6329363" y="3039269"/>
            <a:ext cx="4831006" cy="2465604"/>
          </a:xfrm>
          <a:ln>
            <a:solidFill>
              <a:schemeClr val="tx1"/>
            </a:solidFill>
          </a:ln>
        </p:spPr>
        <p:txBody>
          <a:bodyPr vert="horz" lIns="108000" tIns="36000" rIns="108000" bIns="36000"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Type of platform: </a:t>
            </a:r>
            <a:r>
              <a:rPr lang="en-GB" sz="1800" dirty="0">
                <a:solidFill>
                  <a:srgbClr val="FF0000"/>
                </a:solidFill>
              </a:rPr>
              <a:t>Radar tower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Amount of platforms:</a:t>
            </a:r>
            <a:r>
              <a:rPr lang="en-GB" sz="1800" dirty="0">
                <a:solidFill>
                  <a:srgbClr val="FF0000"/>
                </a:solidFill>
              </a:rPr>
              <a:t> 15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Type of sensor: </a:t>
            </a:r>
            <a:r>
              <a:rPr lang="en-GB" sz="1800" dirty="0">
                <a:solidFill>
                  <a:srgbClr val="FF0000"/>
                </a:solidFill>
              </a:rPr>
              <a:t>Solid State, pulse-doppler radar</a:t>
            </a:r>
            <a:br>
              <a:rPr lang="en-GB" sz="1800" dirty="0"/>
            </a:b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Amount of sensors:</a:t>
            </a:r>
            <a:r>
              <a:rPr lang="en-GB" sz="1800" dirty="0">
                <a:solidFill>
                  <a:srgbClr val="FF0000"/>
                </a:solidFill>
              </a:rPr>
              <a:t> 15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Location(s) of system(s): </a:t>
            </a:r>
            <a:r>
              <a:rPr lang="en-GB" sz="1800" i="1" dirty="0">
                <a:solidFill>
                  <a:srgbClr val="FF0000"/>
                </a:solidFill>
              </a:rPr>
              <a:t>Location a, b, c, d, e, f…</a:t>
            </a:r>
            <a:endParaRPr lang="en-GB" sz="1800" dirty="0">
              <a:solidFill>
                <a:srgbClr val="FF0000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439" y="3048002"/>
            <a:ext cx="711810" cy="80088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7631" y="3047237"/>
            <a:ext cx="613108" cy="798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817BCC-1005-37A3-24EA-89F03EB0B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7032"/>
            <a:ext cx="7773074" cy="963251"/>
          </a:xfrm>
          <a:prstGeom prst="rect">
            <a:avLst/>
          </a:prstGeom>
        </p:spPr>
      </p:pic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6FEEB5D0-E3A8-580D-46C7-193B895146AF}"/>
              </a:ext>
            </a:extLst>
          </p:cNvPr>
          <p:cNvSpPr txBox="1">
            <a:spLocks/>
          </p:cNvSpPr>
          <p:nvPr/>
        </p:nvSpPr>
        <p:spPr>
          <a:xfrm>
            <a:off x="6329362" y="5595717"/>
            <a:ext cx="1475249" cy="380210"/>
          </a:xfrm>
          <a:prstGeom prst="rect">
            <a:avLst/>
          </a:prstGeom>
          <a:noFill/>
        </p:spPr>
        <p:txBody>
          <a:bodyPr vert="horz" lIns="72000" tIns="0" rIns="72000" bIns="0" rtlCol="0" anchor="ctr">
            <a:noAutofit/>
          </a:bodyPr>
          <a:lstStyle>
            <a:lvl1pPr marL="0" indent="0" algn="ctr" defTabSz="914348" rtl="0" eaLnBrk="1" latinLnBrk="0" hangingPunct="1">
              <a:lnSpc>
                <a:spcPct val="98000"/>
              </a:lnSpc>
              <a:spcBef>
                <a:spcPts val="0"/>
              </a:spcBef>
              <a:buClr>
                <a:srgbClr val="FC4C02"/>
              </a:buClr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48" rtl="0" eaLnBrk="1" latinLnBrk="0" hangingPunct="1">
              <a:lnSpc>
                <a:spcPct val="98000"/>
              </a:lnSpc>
              <a:spcBef>
                <a:spcPts val="0"/>
              </a:spcBef>
              <a:buClr>
                <a:srgbClr val="FC4C02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48" rtl="0" eaLnBrk="1" latinLnBrk="0" hangingPunct="1">
              <a:lnSpc>
                <a:spcPct val="98000"/>
              </a:lnSpc>
              <a:spcBef>
                <a:spcPts val="0"/>
              </a:spcBef>
              <a:buClr>
                <a:srgbClr val="FC4C0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rgbClr val="FC4C02"/>
              </a:buClr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914348" rtl="0" eaLnBrk="1" latinLnBrk="0" hangingPunct="1">
              <a:lnSpc>
                <a:spcPct val="98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i="1" dirty="0">
                <a:solidFill>
                  <a:schemeClr val="tx1"/>
                </a:solidFill>
              </a:rPr>
              <a:t>* illustrative</a:t>
            </a:r>
          </a:p>
        </p:txBody>
      </p:sp>
    </p:spTree>
    <p:extLst>
      <p:ext uri="{BB962C8B-B14F-4D97-AF65-F5344CB8AC3E}">
        <p14:creationId xmlns:p14="http://schemas.microsoft.com/office/powerpoint/2010/main" val="113450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C7CF80A-61DF-BF1F-84FE-E2F86078E3C2}"/>
              </a:ext>
            </a:extLst>
          </p:cNvPr>
          <p:cNvSpPr/>
          <p:nvPr/>
        </p:nvSpPr>
        <p:spPr>
          <a:xfrm>
            <a:off x="0" y="3849414"/>
            <a:ext cx="12192000" cy="2149740"/>
          </a:xfrm>
          <a:prstGeom prst="rect">
            <a:avLst/>
          </a:prstGeom>
          <a:solidFill>
            <a:srgbClr val="99C7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D0B593-448E-8244-27D9-E8244EE864FB}"/>
              </a:ext>
            </a:extLst>
          </p:cNvPr>
          <p:cNvSpPr/>
          <p:nvPr/>
        </p:nvSpPr>
        <p:spPr>
          <a:xfrm>
            <a:off x="-2" y="1132363"/>
            <a:ext cx="12192000" cy="4932814"/>
          </a:xfrm>
          <a:prstGeom prst="rect">
            <a:avLst/>
          </a:prstGeom>
          <a:solidFill>
            <a:srgbClr val="E2E0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7976C-140E-9BD0-C177-F392EF13BC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1" r="1411" b="6217"/>
          <a:stretch/>
        </p:blipFill>
        <p:spPr>
          <a:xfrm>
            <a:off x="10328873" y="6361471"/>
            <a:ext cx="1613986" cy="2459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800961"/>
            <a:ext cx="7749309" cy="71553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727"/>
            <a:ext cx="7536873" cy="656354"/>
          </a:xfrm>
        </p:spPr>
        <p:txBody>
          <a:bodyPr/>
          <a:lstStyle/>
          <a:p>
            <a:r>
              <a:rPr lang="en-GB" dirty="0"/>
              <a:t>Why Multi-Criteria Decision Analysis?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AFF7FE3-1FC9-0E05-6371-E66B06BA8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562601"/>
              </p:ext>
            </p:extLst>
          </p:nvPr>
        </p:nvGraphicFramePr>
        <p:xfrm>
          <a:off x="1354238" y="2268182"/>
          <a:ext cx="7620660" cy="3135600"/>
        </p:xfrm>
        <a:graphic>
          <a:graphicData uri="http://schemas.openxmlformats.org/drawingml/2006/table">
            <a:tbl>
              <a:tblPr firstRow="1" firstCol="1" bandRow="1">
                <a:tableStyleId>{327F97BB-C833-4FB7-BDE5-3F7075034690}</a:tableStyleId>
              </a:tblPr>
              <a:tblGrid>
                <a:gridCol w="846740">
                  <a:extLst>
                    <a:ext uri="{9D8B030D-6E8A-4147-A177-3AD203B41FA5}">
                      <a16:colId xmlns:a16="http://schemas.microsoft.com/office/drawing/2014/main" val="1779041459"/>
                    </a:ext>
                  </a:extLst>
                </a:gridCol>
                <a:gridCol w="846740">
                  <a:extLst>
                    <a:ext uri="{9D8B030D-6E8A-4147-A177-3AD203B41FA5}">
                      <a16:colId xmlns:a16="http://schemas.microsoft.com/office/drawing/2014/main" val="428825667"/>
                    </a:ext>
                  </a:extLst>
                </a:gridCol>
                <a:gridCol w="846740">
                  <a:extLst>
                    <a:ext uri="{9D8B030D-6E8A-4147-A177-3AD203B41FA5}">
                      <a16:colId xmlns:a16="http://schemas.microsoft.com/office/drawing/2014/main" val="1118638280"/>
                    </a:ext>
                  </a:extLst>
                </a:gridCol>
                <a:gridCol w="846740">
                  <a:extLst>
                    <a:ext uri="{9D8B030D-6E8A-4147-A177-3AD203B41FA5}">
                      <a16:colId xmlns:a16="http://schemas.microsoft.com/office/drawing/2014/main" val="183452259"/>
                    </a:ext>
                  </a:extLst>
                </a:gridCol>
                <a:gridCol w="846740">
                  <a:extLst>
                    <a:ext uri="{9D8B030D-6E8A-4147-A177-3AD203B41FA5}">
                      <a16:colId xmlns:a16="http://schemas.microsoft.com/office/drawing/2014/main" val="3758075201"/>
                    </a:ext>
                  </a:extLst>
                </a:gridCol>
                <a:gridCol w="846740">
                  <a:extLst>
                    <a:ext uri="{9D8B030D-6E8A-4147-A177-3AD203B41FA5}">
                      <a16:colId xmlns:a16="http://schemas.microsoft.com/office/drawing/2014/main" val="1004266671"/>
                    </a:ext>
                  </a:extLst>
                </a:gridCol>
                <a:gridCol w="846740">
                  <a:extLst>
                    <a:ext uri="{9D8B030D-6E8A-4147-A177-3AD203B41FA5}">
                      <a16:colId xmlns:a16="http://schemas.microsoft.com/office/drawing/2014/main" val="513060785"/>
                    </a:ext>
                  </a:extLst>
                </a:gridCol>
                <a:gridCol w="846740">
                  <a:extLst>
                    <a:ext uri="{9D8B030D-6E8A-4147-A177-3AD203B41FA5}">
                      <a16:colId xmlns:a16="http://schemas.microsoft.com/office/drawing/2014/main" val="1419370399"/>
                    </a:ext>
                  </a:extLst>
                </a:gridCol>
                <a:gridCol w="846740">
                  <a:extLst>
                    <a:ext uri="{9D8B030D-6E8A-4147-A177-3AD203B41FA5}">
                      <a16:colId xmlns:a16="http://schemas.microsoft.com/office/drawing/2014/main" val="96009035"/>
                    </a:ext>
                  </a:extLst>
                </a:gridCol>
              </a:tblGrid>
              <a:tr h="39195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559704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r>
                        <a:rPr lang="en-GB" dirty="0"/>
                        <a:t>Crit1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54085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r>
                        <a:rPr lang="en-GB" dirty="0"/>
                        <a:t>Crit2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151028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r>
                        <a:rPr lang="en-GB" dirty="0"/>
                        <a:t>Crit3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67675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r>
                        <a:rPr lang="en-GB" dirty="0"/>
                        <a:t>Crit4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555368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r>
                        <a:rPr lang="en-GB" dirty="0"/>
                        <a:t>Crit5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114154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r>
                        <a:rPr lang="en-GB" dirty="0"/>
                        <a:t>Crit6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79235"/>
                  </a:ext>
                </a:extLst>
              </a:tr>
              <a:tr h="391950">
                <a:tc>
                  <a:txBody>
                    <a:bodyPr/>
                    <a:lstStyle/>
                    <a:p>
                      <a:r>
                        <a:rPr lang="en-GB" dirty="0"/>
                        <a:t>Crit7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803143"/>
                  </a:ext>
                </a:extLst>
              </a:tr>
            </a:tbl>
          </a:graphicData>
        </a:graphic>
      </p:graphicFrame>
      <p:pic>
        <p:nvPicPr>
          <p:cNvPr id="15" name="Graphic 14" descr="Tick with solid fill">
            <a:extLst>
              <a:ext uri="{FF2B5EF4-FFF2-40B4-BE49-F238E27FC236}">
                <a16:creationId xmlns:a16="http://schemas.microsoft.com/office/drawing/2014/main" id="{CD74B1D2-F43F-09D0-3F90-F79FF50D4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0759" y="2573576"/>
            <a:ext cx="587315" cy="587315"/>
          </a:xfrm>
          <a:prstGeom prst="rect">
            <a:avLst/>
          </a:prstGeom>
        </p:spPr>
      </p:pic>
      <p:pic>
        <p:nvPicPr>
          <p:cNvPr id="16" name="Graphic 15" descr="Tick with solid fill">
            <a:extLst>
              <a:ext uri="{FF2B5EF4-FFF2-40B4-BE49-F238E27FC236}">
                <a16:creationId xmlns:a16="http://schemas.microsoft.com/office/drawing/2014/main" id="{9F40B4C2-BA53-21EC-993C-BEEB00B46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70759" y="3356719"/>
            <a:ext cx="587315" cy="587315"/>
          </a:xfrm>
          <a:prstGeom prst="rect">
            <a:avLst/>
          </a:prstGeom>
        </p:spPr>
      </p:pic>
      <p:pic>
        <p:nvPicPr>
          <p:cNvPr id="17" name="Graphic 16" descr="Tick with solid fill">
            <a:extLst>
              <a:ext uri="{FF2B5EF4-FFF2-40B4-BE49-F238E27FC236}">
                <a16:creationId xmlns:a16="http://schemas.microsoft.com/office/drawing/2014/main" id="{4F5A742C-99E5-1559-23BD-CD8FAED4C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0764" y="3747474"/>
            <a:ext cx="587315" cy="587315"/>
          </a:xfrm>
          <a:prstGeom prst="rect">
            <a:avLst/>
          </a:prstGeom>
        </p:spPr>
      </p:pic>
      <p:pic>
        <p:nvPicPr>
          <p:cNvPr id="18" name="Graphic 17" descr="Tick with solid fill">
            <a:extLst>
              <a:ext uri="{FF2B5EF4-FFF2-40B4-BE49-F238E27FC236}">
                <a16:creationId xmlns:a16="http://schemas.microsoft.com/office/drawing/2014/main" id="{E25FAEF0-B47F-D6EC-9F8D-015BD5C47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3245" y="2573576"/>
            <a:ext cx="587315" cy="587315"/>
          </a:xfrm>
          <a:prstGeom prst="rect">
            <a:avLst/>
          </a:prstGeom>
        </p:spPr>
      </p:pic>
      <p:pic>
        <p:nvPicPr>
          <p:cNvPr id="19" name="Graphic 18" descr="Tick with solid fill">
            <a:extLst>
              <a:ext uri="{FF2B5EF4-FFF2-40B4-BE49-F238E27FC236}">
                <a16:creationId xmlns:a16="http://schemas.microsoft.com/office/drawing/2014/main" id="{A26C2D92-56AD-2028-E250-7AA5D5E0E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3245" y="3365770"/>
            <a:ext cx="587315" cy="587315"/>
          </a:xfrm>
          <a:prstGeom prst="rect">
            <a:avLst/>
          </a:prstGeom>
        </p:spPr>
      </p:pic>
      <p:pic>
        <p:nvPicPr>
          <p:cNvPr id="20" name="Graphic 19" descr="Tick with solid fill">
            <a:extLst>
              <a:ext uri="{FF2B5EF4-FFF2-40B4-BE49-F238E27FC236}">
                <a16:creationId xmlns:a16="http://schemas.microsoft.com/office/drawing/2014/main" id="{90A6657D-6F40-C339-3A9C-7AC89080F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3245" y="2942189"/>
            <a:ext cx="587315" cy="587315"/>
          </a:xfrm>
          <a:prstGeom prst="rect">
            <a:avLst/>
          </a:prstGeom>
        </p:spPr>
      </p:pic>
      <p:pic>
        <p:nvPicPr>
          <p:cNvPr id="21" name="Graphic 20" descr="Tick with solid fill">
            <a:extLst>
              <a:ext uri="{FF2B5EF4-FFF2-40B4-BE49-F238E27FC236}">
                <a16:creationId xmlns:a16="http://schemas.microsoft.com/office/drawing/2014/main" id="{C4785E45-768F-F2E3-2606-50C1BEA87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6950" y="2557719"/>
            <a:ext cx="587315" cy="587315"/>
          </a:xfrm>
          <a:prstGeom prst="rect">
            <a:avLst/>
          </a:prstGeom>
        </p:spPr>
      </p:pic>
      <p:pic>
        <p:nvPicPr>
          <p:cNvPr id="22" name="Graphic 21" descr="Tick with solid fill">
            <a:extLst>
              <a:ext uri="{FF2B5EF4-FFF2-40B4-BE49-F238E27FC236}">
                <a16:creationId xmlns:a16="http://schemas.microsoft.com/office/drawing/2014/main" id="{8737BFF3-0F24-4593-C16A-C9E2A14CB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3508" y="2964973"/>
            <a:ext cx="587315" cy="587315"/>
          </a:xfrm>
          <a:prstGeom prst="rect">
            <a:avLst/>
          </a:prstGeom>
        </p:spPr>
      </p:pic>
      <p:pic>
        <p:nvPicPr>
          <p:cNvPr id="23" name="Graphic 22" descr="Tick with solid fill">
            <a:extLst>
              <a:ext uri="{FF2B5EF4-FFF2-40B4-BE49-F238E27FC236}">
                <a16:creationId xmlns:a16="http://schemas.microsoft.com/office/drawing/2014/main" id="{C503715F-8FA6-1A26-5480-C6A46BC86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6950" y="3365770"/>
            <a:ext cx="587315" cy="587315"/>
          </a:xfrm>
          <a:prstGeom prst="rect">
            <a:avLst/>
          </a:prstGeom>
        </p:spPr>
      </p:pic>
      <p:pic>
        <p:nvPicPr>
          <p:cNvPr id="24" name="Graphic 23" descr="Tick with solid fill">
            <a:extLst>
              <a:ext uri="{FF2B5EF4-FFF2-40B4-BE49-F238E27FC236}">
                <a16:creationId xmlns:a16="http://schemas.microsoft.com/office/drawing/2014/main" id="{B7419C18-061B-A37B-7D85-DA89C7B22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0392" y="3751325"/>
            <a:ext cx="587315" cy="587315"/>
          </a:xfrm>
          <a:prstGeom prst="rect">
            <a:avLst/>
          </a:prstGeom>
        </p:spPr>
      </p:pic>
      <p:pic>
        <p:nvPicPr>
          <p:cNvPr id="25" name="Graphic 24" descr="Tick with solid fill">
            <a:extLst>
              <a:ext uri="{FF2B5EF4-FFF2-40B4-BE49-F238E27FC236}">
                <a16:creationId xmlns:a16="http://schemas.microsoft.com/office/drawing/2014/main" id="{9D7B3D48-522B-619F-CBED-A555B2F86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3507" y="4136880"/>
            <a:ext cx="587315" cy="587315"/>
          </a:xfrm>
          <a:prstGeom prst="rect">
            <a:avLst/>
          </a:prstGeom>
        </p:spPr>
      </p:pic>
      <p:pic>
        <p:nvPicPr>
          <p:cNvPr id="28" name="Graphic 27" descr="Tick with solid fill">
            <a:extLst>
              <a:ext uri="{FF2B5EF4-FFF2-40B4-BE49-F238E27FC236}">
                <a16:creationId xmlns:a16="http://schemas.microsoft.com/office/drawing/2014/main" id="{D4ECBC01-C746-8550-6CA8-C7F599C0E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1020" y="4531138"/>
            <a:ext cx="587315" cy="587315"/>
          </a:xfrm>
          <a:prstGeom prst="rect">
            <a:avLst/>
          </a:prstGeom>
        </p:spPr>
      </p:pic>
      <p:pic>
        <p:nvPicPr>
          <p:cNvPr id="29" name="Graphic 28" descr="Tick with solid fill">
            <a:extLst>
              <a:ext uri="{FF2B5EF4-FFF2-40B4-BE49-F238E27FC236}">
                <a16:creationId xmlns:a16="http://schemas.microsoft.com/office/drawing/2014/main" id="{2C3AD9C0-26C7-1897-6D10-535C56171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47541" y="3747473"/>
            <a:ext cx="587315" cy="587315"/>
          </a:xfrm>
          <a:prstGeom prst="rect">
            <a:avLst/>
          </a:prstGeom>
        </p:spPr>
      </p:pic>
      <p:pic>
        <p:nvPicPr>
          <p:cNvPr id="30" name="Graphic 29" descr="Tick with solid fill">
            <a:extLst>
              <a:ext uri="{FF2B5EF4-FFF2-40B4-BE49-F238E27FC236}">
                <a16:creationId xmlns:a16="http://schemas.microsoft.com/office/drawing/2014/main" id="{68111A11-8E37-88D0-BA9D-A46E17DEB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5317" y="4136880"/>
            <a:ext cx="587315" cy="587315"/>
          </a:xfrm>
          <a:prstGeom prst="rect">
            <a:avLst/>
          </a:prstGeom>
        </p:spPr>
      </p:pic>
      <p:pic>
        <p:nvPicPr>
          <p:cNvPr id="31" name="Graphic 30" descr="Tick with solid fill">
            <a:extLst>
              <a:ext uri="{FF2B5EF4-FFF2-40B4-BE49-F238E27FC236}">
                <a16:creationId xmlns:a16="http://schemas.microsoft.com/office/drawing/2014/main" id="{B18B8F22-6D68-9021-5938-CEFD6E131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2340" y="4916100"/>
            <a:ext cx="587315" cy="587315"/>
          </a:xfrm>
          <a:prstGeom prst="rect">
            <a:avLst/>
          </a:prstGeom>
        </p:spPr>
      </p:pic>
      <p:pic>
        <p:nvPicPr>
          <p:cNvPr id="32" name="Graphic 31" descr="Tick with solid fill">
            <a:extLst>
              <a:ext uri="{FF2B5EF4-FFF2-40B4-BE49-F238E27FC236}">
                <a16:creationId xmlns:a16="http://schemas.microsoft.com/office/drawing/2014/main" id="{2DD31ABF-EE22-1AD8-ACD3-00E348421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5731" y="2572403"/>
            <a:ext cx="587315" cy="587315"/>
          </a:xfrm>
          <a:prstGeom prst="rect">
            <a:avLst/>
          </a:prstGeom>
        </p:spPr>
      </p:pic>
      <p:pic>
        <p:nvPicPr>
          <p:cNvPr id="33" name="Graphic 32" descr="Tick with solid fill">
            <a:extLst>
              <a:ext uri="{FF2B5EF4-FFF2-40B4-BE49-F238E27FC236}">
                <a16:creationId xmlns:a16="http://schemas.microsoft.com/office/drawing/2014/main" id="{39CFDB97-3D1E-9081-10DE-3A5AE56E6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1022" y="2951118"/>
            <a:ext cx="587315" cy="587315"/>
          </a:xfrm>
          <a:prstGeom prst="rect">
            <a:avLst/>
          </a:prstGeom>
        </p:spPr>
      </p:pic>
      <p:pic>
        <p:nvPicPr>
          <p:cNvPr id="34" name="Graphic 33" descr="Tick with solid fill">
            <a:extLst>
              <a:ext uri="{FF2B5EF4-FFF2-40B4-BE49-F238E27FC236}">
                <a16:creationId xmlns:a16="http://schemas.microsoft.com/office/drawing/2014/main" id="{977017D1-19C0-AE65-E025-D835843AA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4136" y="3358432"/>
            <a:ext cx="587315" cy="587315"/>
          </a:xfrm>
          <a:prstGeom prst="rect">
            <a:avLst/>
          </a:prstGeom>
        </p:spPr>
      </p:pic>
      <p:pic>
        <p:nvPicPr>
          <p:cNvPr id="35" name="Graphic 34" descr="Tick with solid fill">
            <a:extLst>
              <a:ext uri="{FF2B5EF4-FFF2-40B4-BE49-F238E27FC236}">
                <a16:creationId xmlns:a16="http://schemas.microsoft.com/office/drawing/2014/main" id="{25346EFB-D206-A1BB-17BD-F736D8CB1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7261" y="2564569"/>
            <a:ext cx="587315" cy="58731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B73B4CC-58FB-EB98-6BA4-E18F3C63C05F}"/>
              </a:ext>
            </a:extLst>
          </p:cNvPr>
          <p:cNvSpPr txBox="1"/>
          <p:nvPr/>
        </p:nvSpPr>
        <p:spPr>
          <a:xfrm>
            <a:off x="7749308" y="5503415"/>
            <a:ext cx="245118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b="1" dirty="0">
                <a:solidFill>
                  <a:srgbClr val="7030A0"/>
                </a:solidFill>
              </a:rPr>
              <a:t>Best option!</a:t>
            </a:r>
          </a:p>
        </p:txBody>
      </p:sp>
    </p:spTree>
    <p:extLst>
      <p:ext uri="{BB962C8B-B14F-4D97-AF65-F5344CB8AC3E}">
        <p14:creationId xmlns:p14="http://schemas.microsoft.com/office/powerpoint/2010/main" val="8392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77F254-16CC-87D1-65DE-0D2556EAB51B}"/>
              </a:ext>
            </a:extLst>
          </p:cNvPr>
          <p:cNvSpPr txBox="1"/>
          <p:nvPr/>
        </p:nvSpPr>
        <p:spPr>
          <a:xfrm>
            <a:off x="5254892" y="4318816"/>
            <a:ext cx="89640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D6FE77-6EA8-D613-2BE5-09E1288A743E}"/>
              </a:ext>
            </a:extLst>
          </p:cNvPr>
          <p:cNvSpPr txBox="1"/>
          <p:nvPr/>
        </p:nvSpPr>
        <p:spPr>
          <a:xfrm>
            <a:off x="5254892" y="5163559"/>
            <a:ext cx="13242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714CF-030B-A474-3767-FEFE00612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708" y="548051"/>
            <a:ext cx="7773074" cy="9632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58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C09263-E6C0-C04A-B470-57C5084795D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1399C-B5EF-49C7-B81A-539AE2F27B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AD99A-CDE2-954B-89C2-4891D701A1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957E6-5E66-0441-BC19-1234BAC46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70D60-F5EA-C548-89F7-C64C751295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1238002"/>
            <a:ext cx="5140202" cy="4541476"/>
          </a:xfrm>
        </p:spPr>
        <p:txBody>
          <a:bodyPr/>
          <a:lstStyle/>
          <a:p>
            <a:r>
              <a:rPr lang="en-GB" sz="2800" dirty="0"/>
              <a:t>Key Take-aways:</a:t>
            </a:r>
          </a:p>
          <a:p>
            <a:endParaRPr lang="en-GB" sz="2800" dirty="0"/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GB" sz="2400" i="1" dirty="0"/>
              <a:t>Multi-criteria Decision Analysis (MCDA) is useful</a:t>
            </a:r>
          </a:p>
          <a:p>
            <a:pPr>
              <a:buClr>
                <a:schemeClr val="bg1"/>
              </a:buClr>
            </a:pPr>
            <a:endParaRPr lang="en-GB" sz="2400" i="1" dirty="0"/>
          </a:p>
          <a:p>
            <a:pPr>
              <a:buClr>
                <a:schemeClr val="bg1"/>
              </a:buClr>
            </a:pPr>
            <a:r>
              <a:rPr lang="en-GB" sz="2400" i="1" dirty="0"/>
              <a:t>Secondarily:</a:t>
            </a:r>
          </a:p>
          <a:p>
            <a:pPr>
              <a:buClr>
                <a:schemeClr val="bg1"/>
              </a:buClr>
            </a:pPr>
            <a:endParaRPr lang="en-GB" sz="2400" i="1" dirty="0"/>
          </a:p>
          <a:p>
            <a:pPr marL="457200" indent="-457200">
              <a:buClr>
                <a:schemeClr val="bg1"/>
              </a:buClr>
              <a:buFont typeface="+mj-lt"/>
              <a:buAutoNum type="arabicPeriod" startAt="2"/>
            </a:pPr>
            <a:r>
              <a:rPr lang="en-GB" sz="2400" i="1" dirty="0"/>
              <a:t>Maritime Domain Awareness (MDA) is interesting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2"/>
            </a:pPr>
            <a:r>
              <a:rPr lang="en-GB" sz="2400" i="1" dirty="0"/>
              <a:t>We did a good job (but there’s always room for improvement)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1" r="28761"/>
          <a:stretch>
            <a:fillRect/>
          </a:stretch>
        </p:blipFill>
        <p:spPr>
          <a:xfrm>
            <a:off x="7046590" y="986240"/>
            <a:ext cx="4285151" cy="4675071"/>
          </a:xfrm>
        </p:spPr>
      </p:pic>
    </p:spTree>
    <p:extLst>
      <p:ext uri="{BB962C8B-B14F-4D97-AF65-F5344CB8AC3E}">
        <p14:creationId xmlns:p14="http://schemas.microsoft.com/office/powerpoint/2010/main" val="168529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7976C-140E-9BD0-C177-F392EF13BC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1" r="1411" b="6217"/>
          <a:stretch/>
        </p:blipFill>
        <p:spPr>
          <a:xfrm>
            <a:off x="10328873" y="6361471"/>
            <a:ext cx="1613986" cy="2459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800961"/>
            <a:ext cx="9884781" cy="71553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727"/>
            <a:ext cx="9780607" cy="656354"/>
          </a:xfrm>
        </p:spPr>
        <p:txBody>
          <a:bodyPr/>
          <a:lstStyle/>
          <a:p>
            <a:r>
              <a:rPr lang="en-GB" dirty="0"/>
              <a:t>How much ‘Bang-for-buck’ does each Option have?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64AF31-0A93-1377-D49E-CC2E5DB26F43}"/>
              </a:ext>
            </a:extLst>
          </p:cNvPr>
          <p:cNvCxnSpPr/>
          <p:nvPr/>
        </p:nvCxnSpPr>
        <p:spPr>
          <a:xfrm>
            <a:off x="4359564" y="5086076"/>
            <a:ext cx="73891" cy="29556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5A0F37D3-F21E-1103-378C-91BB381BA16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79" y="1516500"/>
            <a:ext cx="9360042" cy="4438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512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7976C-140E-9BD0-C177-F392EF13BC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1" r="1411" b="6217"/>
          <a:stretch/>
        </p:blipFill>
        <p:spPr>
          <a:xfrm>
            <a:off x="10328873" y="6361471"/>
            <a:ext cx="1613986" cy="2459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800961"/>
            <a:ext cx="9850057" cy="71553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727"/>
            <a:ext cx="9711159" cy="656354"/>
          </a:xfrm>
        </p:spPr>
        <p:txBody>
          <a:bodyPr/>
          <a:lstStyle/>
          <a:p>
            <a:r>
              <a:rPr lang="en-GB" dirty="0"/>
              <a:t>How much ‘Bang-for-buck’ does each Option have?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89A64-0C8E-370D-A57B-AC59CA105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741" y="1770673"/>
            <a:ext cx="10144125" cy="44196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64AF31-0A93-1377-D49E-CC2E5DB26F43}"/>
              </a:ext>
            </a:extLst>
          </p:cNvPr>
          <p:cNvCxnSpPr>
            <a:cxnSpLocks/>
          </p:cNvCxnSpPr>
          <p:nvPr/>
        </p:nvCxnSpPr>
        <p:spPr>
          <a:xfrm>
            <a:off x="3552092" y="2836985"/>
            <a:ext cx="881363" cy="254465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8314CE1-8F66-4EA2-57DE-A53EE5AF76DA}"/>
              </a:ext>
            </a:extLst>
          </p:cNvPr>
          <p:cNvCxnSpPr>
            <a:cxnSpLocks/>
          </p:cNvCxnSpPr>
          <p:nvPr/>
        </p:nvCxnSpPr>
        <p:spPr>
          <a:xfrm flipV="1">
            <a:off x="4359564" y="2163097"/>
            <a:ext cx="7217420" cy="4027176"/>
          </a:xfrm>
          <a:prstGeom prst="line">
            <a:avLst/>
          </a:prstGeom>
          <a:ln w="412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DD21481-96B7-8508-1F32-DF12DECB08E6}"/>
              </a:ext>
            </a:extLst>
          </p:cNvPr>
          <p:cNvSpPr txBox="1"/>
          <p:nvPr/>
        </p:nvSpPr>
        <p:spPr>
          <a:xfrm>
            <a:off x="2093682" y="2517663"/>
            <a:ext cx="29168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b="1" dirty="0"/>
              <a:t>Land-based Systems, Do Minimum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A5FB4-91A4-81C1-8765-0CDF2C9BFDBB}"/>
              </a:ext>
            </a:extLst>
          </p:cNvPr>
          <p:cNvSpPr txBox="1"/>
          <p:nvPr/>
        </p:nvSpPr>
        <p:spPr>
          <a:xfrm>
            <a:off x="1369092" y="5463251"/>
            <a:ext cx="6018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dirty="0"/>
              <a:t>£0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75BBB-B1D6-5BCF-FC11-088AC2FD2DE4}"/>
              </a:ext>
            </a:extLst>
          </p:cNvPr>
          <p:cNvSpPr txBox="1"/>
          <p:nvPr/>
        </p:nvSpPr>
        <p:spPr>
          <a:xfrm>
            <a:off x="1684886" y="5656175"/>
            <a:ext cx="6018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B4A30-D7DC-3972-3917-8ABC58573B73}"/>
              </a:ext>
            </a:extLst>
          </p:cNvPr>
          <p:cNvSpPr txBox="1"/>
          <p:nvPr/>
        </p:nvSpPr>
        <p:spPr>
          <a:xfrm>
            <a:off x="10372044" y="5640755"/>
            <a:ext cx="6018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dirty="0"/>
              <a:t>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BC391-82EB-22EA-EE9C-07C80BBA3039}"/>
              </a:ext>
            </a:extLst>
          </p:cNvPr>
          <p:cNvSpPr txBox="1"/>
          <p:nvPr/>
        </p:nvSpPr>
        <p:spPr>
          <a:xfrm>
            <a:off x="1369091" y="1815603"/>
            <a:ext cx="6018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dirty="0"/>
              <a:t>£</a:t>
            </a:r>
            <a:r>
              <a:rPr lang="en-GB" sz="1600" i="1" dirty="0"/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9E8A8A-364B-F7C9-810F-789A81EB7A6F}"/>
              </a:ext>
            </a:extLst>
          </p:cNvPr>
          <p:cNvSpPr txBox="1"/>
          <p:nvPr/>
        </p:nvSpPr>
        <p:spPr>
          <a:xfrm rot="19864064">
            <a:off x="8179570" y="3363899"/>
            <a:ext cx="29168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b="1" i="1" dirty="0"/>
              <a:t>Average cost-performance</a:t>
            </a:r>
          </a:p>
        </p:txBody>
      </p:sp>
    </p:spTree>
    <p:extLst>
      <p:ext uri="{BB962C8B-B14F-4D97-AF65-F5344CB8AC3E}">
        <p14:creationId xmlns:p14="http://schemas.microsoft.com/office/powerpoint/2010/main" val="66001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C7CF80A-61DF-BF1F-84FE-E2F86078E3C2}"/>
              </a:ext>
            </a:extLst>
          </p:cNvPr>
          <p:cNvSpPr/>
          <p:nvPr/>
        </p:nvSpPr>
        <p:spPr>
          <a:xfrm>
            <a:off x="0" y="3849414"/>
            <a:ext cx="12192000" cy="2149740"/>
          </a:xfrm>
          <a:prstGeom prst="rect">
            <a:avLst/>
          </a:prstGeom>
          <a:solidFill>
            <a:srgbClr val="99C7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D0B593-448E-8244-27D9-E8244EE864FB}"/>
              </a:ext>
            </a:extLst>
          </p:cNvPr>
          <p:cNvSpPr/>
          <p:nvPr/>
        </p:nvSpPr>
        <p:spPr>
          <a:xfrm>
            <a:off x="-2" y="1132363"/>
            <a:ext cx="12192000" cy="4932814"/>
          </a:xfrm>
          <a:prstGeom prst="rect">
            <a:avLst/>
          </a:prstGeom>
          <a:solidFill>
            <a:srgbClr val="E2E0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7976C-140E-9BD0-C177-F392EF13BC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1" r="1411" b="6217"/>
          <a:stretch/>
        </p:blipFill>
        <p:spPr>
          <a:xfrm>
            <a:off x="10328873" y="6361471"/>
            <a:ext cx="1613986" cy="2459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800961"/>
            <a:ext cx="7749309" cy="71553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727"/>
            <a:ext cx="7536873" cy="656354"/>
          </a:xfrm>
        </p:spPr>
        <p:txBody>
          <a:bodyPr/>
          <a:lstStyle/>
          <a:p>
            <a:r>
              <a:rPr lang="en-GB" dirty="0"/>
              <a:t>How will each option “perform”?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D4610-2F73-3ABC-DCF3-FDF96EA0DDD9}"/>
              </a:ext>
            </a:extLst>
          </p:cNvPr>
          <p:cNvSpPr txBox="1"/>
          <p:nvPr/>
        </p:nvSpPr>
        <p:spPr>
          <a:xfrm>
            <a:off x="1099127" y="1847902"/>
            <a:ext cx="10021456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</a:rPr>
              <a:t>         Qualitative Analysis</a:t>
            </a:r>
          </a:p>
          <a:p>
            <a:pPr algn="ctr"/>
            <a:endParaRPr lang="en-GB" sz="3200" dirty="0">
              <a:solidFill>
                <a:srgbClr val="00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en-GB" sz="2000" dirty="0">
              <a:solidFill>
                <a:srgbClr val="00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Context – </a:t>
            </a:r>
            <a:r>
              <a:rPr lang="en-GB" sz="2000" dirty="0">
                <a:solidFill>
                  <a:srgbClr val="000000"/>
                </a:solidFill>
              </a:rPr>
              <a:t>Not all “high-performing” options will perform well for this use-case</a:t>
            </a:r>
          </a:p>
          <a:p>
            <a:pPr marL="342900" indent="-342900" algn="l">
              <a:buFont typeface="+mj-lt"/>
              <a:buAutoNum type="arabicPeriod"/>
            </a:pPr>
            <a:endParaRPr lang="en-GB" sz="2000" dirty="0">
              <a:solidFill>
                <a:srgbClr val="00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System of Systems – </a:t>
            </a:r>
            <a:r>
              <a:rPr lang="en-GB" sz="2000" dirty="0">
                <a:solidFill>
                  <a:srgbClr val="000000"/>
                </a:solidFill>
              </a:rPr>
              <a:t>What does the option add to an already existing system?</a:t>
            </a:r>
          </a:p>
          <a:p>
            <a:pPr marL="342900" indent="-342900" algn="l">
              <a:buFont typeface="+mj-lt"/>
              <a:buAutoNum type="arabicPeriod"/>
            </a:pPr>
            <a:endParaRPr lang="en-GB" sz="2000" dirty="0">
              <a:solidFill>
                <a:srgbClr val="000000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GB" sz="2000" b="1" dirty="0">
                <a:solidFill>
                  <a:srgbClr val="000000"/>
                </a:solidFill>
              </a:rPr>
              <a:t>Operational benefit – </a:t>
            </a:r>
            <a:r>
              <a:rPr lang="en-GB" sz="2000" dirty="0">
                <a:solidFill>
                  <a:srgbClr val="000000"/>
                </a:solidFill>
              </a:rPr>
              <a:t>How would the asset / data actually be used? How does that affect the “performance” of the option?</a:t>
            </a:r>
          </a:p>
        </p:txBody>
      </p:sp>
      <p:pic>
        <p:nvPicPr>
          <p:cNvPr id="1026" name="Picture 2" descr="Quantitative Analysis Icon - Free Download Network &amp; Communication Icons |  IconScout">
            <a:extLst>
              <a:ext uri="{FF2B5EF4-FFF2-40B4-BE49-F238E27FC236}">
                <a16:creationId xmlns:a16="http://schemas.microsoft.com/office/drawing/2014/main" id="{632B195B-06BB-3B71-8830-1D580FBE7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17" y="1788717"/>
            <a:ext cx="715539" cy="71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7976C-140E-9BD0-C177-F392EF13BC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1" r="1411" b="6217"/>
          <a:stretch/>
        </p:blipFill>
        <p:spPr>
          <a:xfrm>
            <a:off x="10328873" y="6361471"/>
            <a:ext cx="1613986" cy="2459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800962"/>
            <a:ext cx="7749309" cy="65635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727"/>
            <a:ext cx="7536873" cy="656354"/>
          </a:xfrm>
        </p:spPr>
        <p:txBody>
          <a:bodyPr/>
          <a:lstStyle/>
          <a:p>
            <a:r>
              <a:rPr lang="en-GB" dirty="0"/>
              <a:t>How should JMSC improve MDA?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7E4F46-70DC-E30D-BDEC-2918A4384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650" y="1516500"/>
            <a:ext cx="8650700" cy="47051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1D94C2-0377-7F77-1C14-8D2675CF0D54}"/>
              </a:ext>
            </a:extLst>
          </p:cNvPr>
          <p:cNvSpPr txBox="1"/>
          <p:nvPr/>
        </p:nvSpPr>
        <p:spPr>
          <a:xfrm>
            <a:off x="2590798" y="3295521"/>
            <a:ext cx="128385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b="1" dirty="0"/>
              <a:t>Exploit existing investments better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36D040-D8BA-D410-69E1-9BA10679FFF0}"/>
              </a:ext>
            </a:extLst>
          </p:cNvPr>
          <p:cNvSpPr txBox="1"/>
          <p:nvPr/>
        </p:nvSpPr>
        <p:spPr>
          <a:xfrm>
            <a:off x="4533163" y="2799917"/>
            <a:ext cx="128385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b="1" dirty="0"/>
              <a:t>Invest in high-performing solutions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E60C24-80CC-0C77-50C4-D11791B18E5C}"/>
              </a:ext>
            </a:extLst>
          </p:cNvPr>
          <p:cNvSpPr txBox="1"/>
          <p:nvPr/>
        </p:nvSpPr>
        <p:spPr>
          <a:xfrm>
            <a:off x="6374984" y="2405913"/>
            <a:ext cx="16852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b="1" dirty="0"/>
              <a:t>Achieve (near) optimal investment</a:t>
            </a:r>
          </a:p>
        </p:txBody>
      </p:sp>
    </p:spTree>
    <p:extLst>
      <p:ext uri="{BB962C8B-B14F-4D97-AF65-F5344CB8AC3E}">
        <p14:creationId xmlns:p14="http://schemas.microsoft.com/office/powerpoint/2010/main" val="8528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854228"/>
            <a:ext cx="5948218" cy="75900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7558"/>
            <a:ext cx="5818909" cy="759005"/>
          </a:xfrm>
        </p:spPr>
        <p:txBody>
          <a:bodyPr/>
          <a:lstStyle/>
          <a:p>
            <a:r>
              <a:rPr lang="en-GB" dirty="0"/>
              <a:t>The Ask: part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D2326A-1B13-3E84-5B64-EA74EB533547}"/>
              </a:ext>
            </a:extLst>
          </p:cNvPr>
          <p:cNvSpPr txBox="1"/>
          <p:nvPr/>
        </p:nvSpPr>
        <p:spPr>
          <a:xfrm>
            <a:off x="993704" y="3182436"/>
            <a:ext cx="1028007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“…develop Investment Appraisal evidence to support the writing of an outline business case for the purchase of </a:t>
            </a:r>
          </a:p>
          <a:p>
            <a:pPr algn="ctr"/>
            <a:r>
              <a:rPr lang="en-GB" sz="2800" i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High-frequency Surface Wave Radar (HFSWR) capability”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6F5783-833D-B6C8-2075-A4024382C0EE}"/>
              </a:ext>
            </a:extLst>
          </p:cNvPr>
          <p:cNvSpPr/>
          <p:nvPr/>
        </p:nvSpPr>
        <p:spPr>
          <a:xfrm>
            <a:off x="9727904" y="1432562"/>
            <a:ext cx="338643" cy="702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ecurity and Policing 2026 - Joint Maritime Security Centre (JMSC) -  Security and Policing 2026">
            <a:extLst>
              <a:ext uri="{FF2B5EF4-FFF2-40B4-BE49-F238E27FC236}">
                <a16:creationId xmlns:a16="http://schemas.microsoft.com/office/drawing/2014/main" id="{E05A0BFC-7A39-CC14-B957-3D3DE8E8C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315" y="72660"/>
            <a:ext cx="2414463" cy="2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09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6F5783-833D-B6C8-2075-A4024382C0EE}"/>
              </a:ext>
            </a:extLst>
          </p:cNvPr>
          <p:cNvSpPr/>
          <p:nvPr/>
        </p:nvSpPr>
        <p:spPr>
          <a:xfrm>
            <a:off x="9727904" y="1432562"/>
            <a:ext cx="338643" cy="702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5BEBC6-AA82-D414-F02D-AEAD282CC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r="2167"/>
          <a:stretch/>
        </p:blipFill>
        <p:spPr>
          <a:xfrm>
            <a:off x="2004646" y="1233730"/>
            <a:ext cx="7819292" cy="5034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87976C-140E-9BD0-C177-F392EF13BC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1" r="1411" b="6217"/>
          <a:stretch/>
        </p:blipFill>
        <p:spPr>
          <a:xfrm>
            <a:off x="10328873" y="6361471"/>
            <a:ext cx="1613986" cy="245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5963CF-1414-BB9B-2ADE-574CD0055FA1}"/>
              </a:ext>
            </a:extLst>
          </p:cNvPr>
          <p:cNvSpPr txBox="1"/>
          <p:nvPr/>
        </p:nvSpPr>
        <p:spPr>
          <a:xfrm>
            <a:off x="492231" y="2231078"/>
            <a:ext cx="305986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algn="l"/>
            <a:endParaRPr lang="en-GB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854228"/>
            <a:ext cx="7454097" cy="75900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726"/>
            <a:ext cx="7280476" cy="759005"/>
          </a:xfrm>
        </p:spPr>
        <p:txBody>
          <a:bodyPr/>
          <a:lstStyle/>
          <a:p>
            <a:r>
              <a:rPr lang="en-GB" dirty="0"/>
              <a:t>High-frequency Surface Wave Radar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C9EE16-5D8D-6B7F-5F19-30FA3DD6A7D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9281">
            <a:off x="4885864" y="1398462"/>
            <a:ext cx="5088195" cy="4217797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8CE211-5458-2835-DE29-0F923D379D4F}"/>
              </a:ext>
            </a:extLst>
          </p:cNvPr>
          <p:cNvSpPr txBox="1"/>
          <p:nvPr/>
        </p:nvSpPr>
        <p:spPr>
          <a:xfrm>
            <a:off x="7851072" y="3244334"/>
            <a:ext cx="19728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400" b="1" dirty="0">
                <a:solidFill>
                  <a:srgbClr val="000000"/>
                </a:solidFill>
              </a:rPr>
              <a:t>Indicative*</a:t>
            </a:r>
          </a:p>
        </p:txBody>
      </p:sp>
    </p:spTree>
    <p:extLst>
      <p:ext uri="{BB962C8B-B14F-4D97-AF65-F5344CB8AC3E}">
        <p14:creationId xmlns:p14="http://schemas.microsoft.com/office/powerpoint/2010/main" val="206930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C7CF80A-61DF-BF1F-84FE-E2F86078E3C2}"/>
              </a:ext>
            </a:extLst>
          </p:cNvPr>
          <p:cNvSpPr/>
          <p:nvPr/>
        </p:nvSpPr>
        <p:spPr>
          <a:xfrm>
            <a:off x="0" y="3849414"/>
            <a:ext cx="12192000" cy="2149740"/>
          </a:xfrm>
          <a:prstGeom prst="rect">
            <a:avLst/>
          </a:prstGeom>
          <a:solidFill>
            <a:srgbClr val="99C7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D0B593-448E-8244-27D9-E8244EE864FB}"/>
              </a:ext>
            </a:extLst>
          </p:cNvPr>
          <p:cNvSpPr/>
          <p:nvPr/>
        </p:nvSpPr>
        <p:spPr>
          <a:xfrm>
            <a:off x="-2" y="1132363"/>
            <a:ext cx="12192000" cy="4932814"/>
          </a:xfrm>
          <a:prstGeom prst="rect">
            <a:avLst/>
          </a:prstGeom>
          <a:solidFill>
            <a:srgbClr val="E2E0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7976C-140E-9BD0-C177-F392EF13BC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1" r="1411" b="6217"/>
          <a:stretch/>
        </p:blipFill>
        <p:spPr>
          <a:xfrm>
            <a:off x="10328873" y="6361471"/>
            <a:ext cx="1613986" cy="2459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800961"/>
            <a:ext cx="7749309" cy="71553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727"/>
            <a:ext cx="7536873" cy="656354"/>
          </a:xfrm>
        </p:spPr>
        <p:txBody>
          <a:bodyPr/>
          <a:lstStyle/>
          <a:p>
            <a:r>
              <a:rPr lang="en-GB" dirty="0"/>
              <a:t>Outcomes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A3A70-292B-F592-122C-F6D5E492F1C2}"/>
              </a:ext>
            </a:extLst>
          </p:cNvPr>
          <p:cNvSpPr txBox="1"/>
          <p:nvPr/>
        </p:nvSpPr>
        <p:spPr>
          <a:xfrm>
            <a:off x="1889988" y="2828835"/>
            <a:ext cx="84120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“An exceptional report and fully accepted by the team.</a:t>
            </a:r>
          </a:p>
          <a:p>
            <a:r>
              <a:rPr lang="en-GB" sz="24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We will use the report to support our future procurement options, subject to funding.” </a:t>
            </a:r>
            <a:r>
              <a:rPr lang="en-GB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– Michael Allen, PMO at JMSC</a:t>
            </a:r>
            <a:endParaRPr lang="en-GB" sz="20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27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C09263-E6C0-C04A-B470-57C5084795D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1399C-B5EF-49C7-B81A-539AE2F27B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2D3033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D3033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AD99A-CDE2-954B-89C2-4891D701A1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957E6-5E66-0441-BC19-1234BAC46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70D60-F5EA-C548-89F7-C64C751295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413" y="1238002"/>
            <a:ext cx="5140202" cy="4541476"/>
          </a:xfrm>
        </p:spPr>
        <p:txBody>
          <a:bodyPr/>
          <a:lstStyle/>
          <a:p>
            <a:r>
              <a:rPr lang="en-GB" sz="2800" dirty="0"/>
              <a:t>Key Take-aways:</a:t>
            </a:r>
          </a:p>
          <a:p>
            <a:endParaRPr lang="en-GB" sz="2800" dirty="0"/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GB" sz="2400" i="1" dirty="0"/>
              <a:t>Multi-criteria Decision Analysis (MCDA) is useful</a:t>
            </a:r>
          </a:p>
          <a:p>
            <a:pPr>
              <a:buClr>
                <a:schemeClr val="bg1"/>
              </a:buClr>
            </a:pPr>
            <a:endParaRPr lang="en-GB" sz="2400" i="1" dirty="0"/>
          </a:p>
          <a:p>
            <a:pPr>
              <a:buClr>
                <a:schemeClr val="bg1"/>
              </a:buClr>
            </a:pPr>
            <a:r>
              <a:rPr lang="en-GB" sz="2400" i="1" dirty="0"/>
              <a:t>Secondarily:</a:t>
            </a:r>
          </a:p>
          <a:p>
            <a:pPr>
              <a:buClr>
                <a:schemeClr val="bg1"/>
              </a:buClr>
            </a:pPr>
            <a:endParaRPr lang="en-GB" sz="2400" i="1" dirty="0"/>
          </a:p>
          <a:p>
            <a:pPr marL="457200" indent="-457200">
              <a:buClr>
                <a:schemeClr val="bg1"/>
              </a:buClr>
              <a:buFont typeface="+mj-lt"/>
              <a:buAutoNum type="arabicPeriod" startAt="2"/>
            </a:pPr>
            <a:r>
              <a:rPr lang="en-GB" sz="2400" i="1" dirty="0"/>
              <a:t>Maritime Domain Awareness (MDA) is interesting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 startAt="2"/>
            </a:pPr>
            <a:r>
              <a:rPr lang="en-GB" sz="2400" i="1" dirty="0"/>
              <a:t>We did a good job (but there’s always room for improvement)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1" r="28761"/>
          <a:stretch>
            <a:fillRect/>
          </a:stretch>
        </p:blipFill>
        <p:spPr>
          <a:xfrm>
            <a:off x="7046590" y="986240"/>
            <a:ext cx="4285151" cy="4675071"/>
          </a:xfrm>
        </p:spPr>
      </p:pic>
    </p:spTree>
    <p:extLst>
      <p:ext uri="{BB962C8B-B14F-4D97-AF65-F5344CB8AC3E}">
        <p14:creationId xmlns:p14="http://schemas.microsoft.com/office/powerpoint/2010/main" val="178502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03681"/>
            <a:ext cx="5015345" cy="12600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96888"/>
            <a:ext cx="4738255" cy="1260000"/>
          </a:xfrm>
        </p:spPr>
        <p:txBody>
          <a:bodyPr/>
          <a:lstStyle/>
          <a:p>
            <a:r>
              <a:rPr lang="en-GB" dirty="0"/>
              <a:t>The problem: </a:t>
            </a:r>
            <a:br>
              <a:rPr lang="en-GB" dirty="0"/>
            </a:br>
            <a:r>
              <a:rPr lang="en-GB" dirty="0"/>
              <a:t>Threats in our waters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9F014AB-1748-CD3A-5A16-728538DDDC68}"/>
              </a:ext>
            </a:extLst>
          </p:cNvPr>
          <p:cNvSpPr txBox="1">
            <a:spLocks/>
          </p:cNvSpPr>
          <p:nvPr/>
        </p:nvSpPr>
        <p:spPr>
          <a:xfrm>
            <a:off x="512618" y="2139132"/>
            <a:ext cx="3283528" cy="431343"/>
          </a:xfrm>
          <a:prstGeom prst="rect">
            <a:avLst/>
          </a:prstGeom>
          <a:solidFill>
            <a:srgbClr val="00405E">
              <a:alpha val="89804"/>
            </a:srgbClr>
          </a:solidFill>
        </p:spPr>
        <p:txBody>
          <a:bodyPr vert="horz" lIns="252000" tIns="0" rIns="0" bIns="0" rtlCol="0" anchor="ctr" anchorCtr="0">
            <a:noAutofit/>
          </a:bodyPr>
          <a:lstStyle>
            <a:lvl1pPr algn="l" defTabSz="9143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“Cooperative” Vessels</a:t>
            </a:r>
          </a:p>
        </p:txBody>
      </p:sp>
    </p:spTree>
    <p:extLst>
      <p:ext uri="{BB962C8B-B14F-4D97-AF65-F5344CB8AC3E}">
        <p14:creationId xmlns:p14="http://schemas.microsoft.com/office/powerpoint/2010/main" val="20287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03681"/>
            <a:ext cx="5015345" cy="12600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96888"/>
            <a:ext cx="4738255" cy="1260000"/>
          </a:xfrm>
        </p:spPr>
        <p:txBody>
          <a:bodyPr/>
          <a:lstStyle/>
          <a:p>
            <a:r>
              <a:rPr lang="en-GB" dirty="0"/>
              <a:t>The problem: </a:t>
            </a:r>
            <a:br>
              <a:rPr lang="en-GB" dirty="0"/>
            </a:br>
            <a:r>
              <a:rPr lang="en-GB" dirty="0"/>
              <a:t>Threats in our waters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B3FC745-7CAF-0F80-564F-8C709EC3B6D0}"/>
              </a:ext>
            </a:extLst>
          </p:cNvPr>
          <p:cNvSpPr/>
          <p:nvPr/>
        </p:nvSpPr>
        <p:spPr>
          <a:xfrm rot="3158357">
            <a:off x="6334921" y="4151327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9035144-0D1C-B1DA-2099-49A2D292A4A1}"/>
              </a:ext>
            </a:extLst>
          </p:cNvPr>
          <p:cNvSpPr/>
          <p:nvPr/>
        </p:nvSpPr>
        <p:spPr>
          <a:xfrm rot="3158357">
            <a:off x="8908747" y="2334523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C5D7191-00E8-48F8-7B94-541B78B9040F}"/>
              </a:ext>
            </a:extLst>
          </p:cNvPr>
          <p:cNvSpPr/>
          <p:nvPr/>
        </p:nvSpPr>
        <p:spPr>
          <a:xfrm rot="3158357">
            <a:off x="4528478" y="2685042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95927C6-6A56-7D69-5748-50E967F5353E}"/>
              </a:ext>
            </a:extLst>
          </p:cNvPr>
          <p:cNvSpPr/>
          <p:nvPr/>
        </p:nvSpPr>
        <p:spPr>
          <a:xfrm rot="18496469">
            <a:off x="9028960" y="3397882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E5F4B40-34BD-C9B8-714F-1B7CB5158C46}"/>
              </a:ext>
            </a:extLst>
          </p:cNvPr>
          <p:cNvSpPr/>
          <p:nvPr/>
        </p:nvSpPr>
        <p:spPr>
          <a:xfrm rot="15566750">
            <a:off x="9982122" y="2656430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69AF58F-6B15-7719-A499-82254556C787}"/>
              </a:ext>
            </a:extLst>
          </p:cNvPr>
          <p:cNvSpPr/>
          <p:nvPr/>
        </p:nvSpPr>
        <p:spPr>
          <a:xfrm rot="3158357">
            <a:off x="8828491" y="1475923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D15870C-2D29-D7D1-564D-4BA7DFB43520}"/>
              </a:ext>
            </a:extLst>
          </p:cNvPr>
          <p:cNvSpPr/>
          <p:nvPr/>
        </p:nvSpPr>
        <p:spPr>
          <a:xfrm rot="3158357">
            <a:off x="4363554" y="6196364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7D33377-1410-7520-10D1-DCE3C9583B5B}"/>
              </a:ext>
            </a:extLst>
          </p:cNvPr>
          <p:cNvSpPr/>
          <p:nvPr/>
        </p:nvSpPr>
        <p:spPr>
          <a:xfrm rot="3158357">
            <a:off x="9638560" y="4007482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C4C4930-B24C-7E7F-EFAE-8CF3F200D49E}"/>
              </a:ext>
            </a:extLst>
          </p:cNvPr>
          <p:cNvSpPr/>
          <p:nvPr/>
        </p:nvSpPr>
        <p:spPr>
          <a:xfrm rot="3158357">
            <a:off x="10956040" y="2788281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DF9E803-275C-2DA5-E8CA-E7F42F4C11E8}"/>
              </a:ext>
            </a:extLst>
          </p:cNvPr>
          <p:cNvSpPr/>
          <p:nvPr/>
        </p:nvSpPr>
        <p:spPr>
          <a:xfrm rot="3158357">
            <a:off x="9174785" y="5619973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838AA13-A944-F0AA-9E16-130B99E4AA90}"/>
              </a:ext>
            </a:extLst>
          </p:cNvPr>
          <p:cNvSpPr/>
          <p:nvPr/>
        </p:nvSpPr>
        <p:spPr>
          <a:xfrm rot="3158357">
            <a:off x="5415605" y="6067339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2D09F2C0-CD34-8565-9C56-2324B6B5A131}"/>
              </a:ext>
            </a:extLst>
          </p:cNvPr>
          <p:cNvSpPr/>
          <p:nvPr/>
        </p:nvSpPr>
        <p:spPr>
          <a:xfrm rot="3158357">
            <a:off x="10248160" y="4617082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EB7F7BC-EF29-BC8A-5685-B73D40810859}"/>
              </a:ext>
            </a:extLst>
          </p:cNvPr>
          <p:cNvSpPr/>
          <p:nvPr/>
        </p:nvSpPr>
        <p:spPr>
          <a:xfrm rot="18496469">
            <a:off x="10219813" y="3705648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822E4B57-247E-B9EA-0AAD-6962C7AA0BE2}"/>
              </a:ext>
            </a:extLst>
          </p:cNvPr>
          <p:cNvSpPr/>
          <p:nvPr/>
        </p:nvSpPr>
        <p:spPr>
          <a:xfrm rot="18496469">
            <a:off x="5269606" y="2288880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CED902B-0363-F559-2CFB-ADFBC11492EA}"/>
              </a:ext>
            </a:extLst>
          </p:cNvPr>
          <p:cNvSpPr/>
          <p:nvPr/>
        </p:nvSpPr>
        <p:spPr>
          <a:xfrm rot="18496469">
            <a:off x="8075230" y="1969040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E534E26A-D589-04DE-38A7-A137C9D253D2}"/>
              </a:ext>
            </a:extLst>
          </p:cNvPr>
          <p:cNvSpPr/>
          <p:nvPr/>
        </p:nvSpPr>
        <p:spPr>
          <a:xfrm rot="18496469">
            <a:off x="9690762" y="5099589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90B6F3F-62F4-4518-0CEC-45B7B2E14012}"/>
              </a:ext>
            </a:extLst>
          </p:cNvPr>
          <p:cNvSpPr/>
          <p:nvPr/>
        </p:nvSpPr>
        <p:spPr>
          <a:xfrm rot="3158357">
            <a:off x="9061147" y="2486923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664A8372-125D-5F90-4A82-626569DD7E78}"/>
              </a:ext>
            </a:extLst>
          </p:cNvPr>
          <p:cNvSpPr/>
          <p:nvPr/>
        </p:nvSpPr>
        <p:spPr>
          <a:xfrm rot="3158357">
            <a:off x="7875794" y="2576982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0302FBE1-156D-5673-E24E-56415AB5E9AC}"/>
              </a:ext>
            </a:extLst>
          </p:cNvPr>
          <p:cNvSpPr/>
          <p:nvPr/>
        </p:nvSpPr>
        <p:spPr>
          <a:xfrm rot="9857148">
            <a:off x="8488427" y="2851926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163C703-A84F-A02C-B66C-28DFBF13A1AB}"/>
              </a:ext>
            </a:extLst>
          </p:cNvPr>
          <p:cNvSpPr/>
          <p:nvPr/>
        </p:nvSpPr>
        <p:spPr>
          <a:xfrm rot="3158357">
            <a:off x="9315128" y="5387691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704318D-2B62-3C3F-9739-56B047DB1FA2}"/>
              </a:ext>
            </a:extLst>
          </p:cNvPr>
          <p:cNvSpPr/>
          <p:nvPr/>
        </p:nvSpPr>
        <p:spPr>
          <a:xfrm rot="3158357">
            <a:off x="9670747" y="3096523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FFEBF40-0329-4647-DBEE-6378DC9991DA}"/>
              </a:ext>
            </a:extLst>
          </p:cNvPr>
          <p:cNvSpPr/>
          <p:nvPr/>
        </p:nvSpPr>
        <p:spPr>
          <a:xfrm rot="3158357">
            <a:off x="8075230" y="6491431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56041AD1-D1CE-CC00-BE3C-6FC9135E36DC}"/>
              </a:ext>
            </a:extLst>
          </p:cNvPr>
          <p:cNvSpPr/>
          <p:nvPr/>
        </p:nvSpPr>
        <p:spPr>
          <a:xfrm rot="3158357">
            <a:off x="6143758" y="6192724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470AB8DD-4733-3D50-AEF7-015BE10A99CF}"/>
              </a:ext>
            </a:extLst>
          </p:cNvPr>
          <p:cNvSpPr/>
          <p:nvPr/>
        </p:nvSpPr>
        <p:spPr>
          <a:xfrm rot="3158357">
            <a:off x="5415605" y="5905031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021BD45-0BE8-D173-74B8-391B0133E0BB}"/>
              </a:ext>
            </a:extLst>
          </p:cNvPr>
          <p:cNvSpPr/>
          <p:nvPr/>
        </p:nvSpPr>
        <p:spPr>
          <a:xfrm rot="15566750">
            <a:off x="10134522" y="2808830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0DC1E381-A53D-E74C-71FB-911E7F7ED1C9}"/>
              </a:ext>
            </a:extLst>
          </p:cNvPr>
          <p:cNvSpPr/>
          <p:nvPr/>
        </p:nvSpPr>
        <p:spPr>
          <a:xfrm rot="15566750">
            <a:off x="11183783" y="1824785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BC12065-7A85-A897-FD52-77394C412803}"/>
              </a:ext>
            </a:extLst>
          </p:cNvPr>
          <p:cNvSpPr/>
          <p:nvPr/>
        </p:nvSpPr>
        <p:spPr>
          <a:xfrm rot="15566750">
            <a:off x="9546026" y="577352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C885328E-F3C9-240C-8BF6-D5693C475359}"/>
              </a:ext>
            </a:extLst>
          </p:cNvPr>
          <p:cNvSpPr/>
          <p:nvPr/>
        </p:nvSpPr>
        <p:spPr>
          <a:xfrm rot="15566750">
            <a:off x="10591722" y="3266030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854BB01-96A8-CC08-A87E-AFD7D6D49939}"/>
              </a:ext>
            </a:extLst>
          </p:cNvPr>
          <p:cNvSpPr/>
          <p:nvPr/>
        </p:nvSpPr>
        <p:spPr>
          <a:xfrm rot="15566750">
            <a:off x="9044582" y="4295174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BBC84C2F-084D-F333-A6D3-61D7CA562F08}"/>
              </a:ext>
            </a:extLst>
          </p:cNvPr>
          <p:cNvSpPr/>
          <p:nvPr/>
        </p:nvSpPr>
        <p:spPr>
          <a:xfrm rot="15566750">
            <a:off x="9765403" y="4733381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4E3657F-3D0B-02DB-7BEA-DABF42C8C50F}"/>
              </a:ext>
            </a:extLst>
          </p:cNvPr>
          <p:cNvSpPr/>
          <p:nvPr/>
        </p:nvSpPr>
        <p:spPr>
          <a:xfrm rot="15566750">
            <a:off x="6357018" y="4955333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FCC4B0BD-BA8E-68EF-7105-158DF8A66009}"/>
              </a:ext>
            </a:extLst>
          </p:cNvPr>
          <p:cNvSpPr/>
          <p:nvPr/>
        </p:nvSpPr>
        <p:spPr>
          <a:xfrm rot="15566750">
            <a:off x="11201322" y="3875630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53E34FB3-4F83-B869-E049-873853A60183}"/>
              </a:ext>
            </a:extLst>
          </p:cNvPr>
          <p:cNvSpPr/>
          <p:nvPr/>
        </p:nvSpPr>
        <p:spPr>
          <a:xfrm rot="10800000">
            <a:off x="9217526" y="1804770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1C428ECE-2CF2-6AA5-3A24-DF5484EDB590}"/>
              </a:ext>
            </a:extLst>
          </p:cNvPr>
          <p:cNvSpPr/>
          <p:nvPr/>
        </p:nvSpPr>
        <p:spPr>
          <a:xfrm rot="10800000">
            <a:off x="6917240" y="4116076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32CB61AB-BD53-5AC9-142E-90492FBA4E74}"/>
              </a:ext>
            </a:extLst>
          </p:cNvPr>
          <p:cNvSpPr/>
          <p:nvPr/>
        </p:nvSpPr>
        <p:spPr>
          <a:xfrm rot="10800000">
            <a:off x="5223132" y="1223480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07A398E8-D3F5-46D1-7E0F-C1375E54E7B0}"/>
              </a:ext>
            </a:extLst>
          </p:cNvPr>
          <p:cNvSpPr/>
          <p:nvPr/>
        </p:nvSpPr>
        <p:spPr>
          <a:xfrm rot="10800000">
            <a:off x="7874820" y="1380974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C14F1FF7-1360-ECFE-4A13-F1051B1AA6F6}"/>
              </a:ext>
            </a:extLst>
          </p:cNvPr>
          <p:cNvSpPr/>
          <p:nvPr/>
        </p:nvSpPr>
        <p:spPr>
          <a:xfrm rot="10800000">
            <a:off x="9823147" y="3248923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8BAE09BA-74D7-B77A-DCB0-DBF97E7AADBB}"/>
              </a:ext>
            </a:extLst>
          </p:cNvPr>
          <p:cNvSpPr/>
          <p:nvPr/>
        </p:nvSpPr>
        <p:spPr>
          <a:xfrm rot="10800000">
            <a:off x="9975547" y="3401323"/>
            <a:ext cx="196135" cy="217191"/>
          </a:xfrm>
          <a:prstGeom prst="triangle">
            <a:avLst/>
          </a:prstGeom>
          <a:solidFill>
            <a:srgbClr val="4D39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C640842B-CF29-C644-FB74-C5A1D8BDC048}"/>
              </a:ext>
            </a:extLst>
          </p:cNvPr>
          <p:cNvSpPr txBox="1">
            <a:spLocks/>
          </p:cNvSpPr>
          <p:nvPr/>
        </p:nvSpPr>
        <p:spPr>
          <a:xfrm>
            <a:off x="512618" y="2139132"/>
            <a:ext cx="3803178" cy="431343"/>
          </a:xfrm>
          <a:prstGeom prst="rect">
            <a:avLst/>
          </a:prstGeom>
          <a:solidFill>
            <a:srgbClr val="00405E">
              <a:alpha val="89804"/>
            </a:srgbClr>
          </a:solidFill>
        </p:spPr>
        <p:txBody>
          <a:bodyPr vert="horz" lIns="252000" tIns="0" rIns="0" bIns="0" rtlCol="0" anchor="ctr" anchorCtr="0">
            <a:noAutofit/>
          </a:bodyPr>
          <a:lstStyle>
            <a:lvl1pPr algn="l" defTabSz="9143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“Dark” Vessels (Indicative)</a:t>
            </a:r>
          </a:p>
        </p:txBody>
      </p:sp>
    </p:spTree>
    <p:extLst>
      <p:ext uri="{BB962C8B-B14F-4D97-AF65-F5344CB8AC3E}">
        <p14:creationId xmlns:p14="http://schemas.microsoft.com/office/powerpoint/2010/main" val="86925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03681"/>
            <a:ext cx="5015345" cy="12600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96888"/>
            <a:ext cx="4738255" cy="1260000"/>
          </a:xfrm>
        </p:spPr>
        <p:txBody>
          <a:bodyPr/>
          <a:lstStyle/>
          <a:p>
            <a:r>
              <a:rPr lang="en-GB" dirty="0"/>
              <a:t>The problem: </a:t>
            </a:r>
            <a:br>
              <a:rPr lang="en-GB" dirty="0"/>
            </a:br>
            <a:r>
              <a:rPr lang="en-GB" dirty="0"/>
              <a:t>Threats in our waters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34345-89F3-875A-7008-2A32AE50DF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3" b="49729"/>
          <a:stretch/>
        </p:blipFill>
        <p:spPr>
          <a:xfrm>
            <a:off x="9376872" y="892328"/>
            <a:ext cx="686075" cy="690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9317D-B45E-949A-4FE2-2D3C600BAC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3" b="49729"/>
          <a:stretch/>
        </p:blipFill>
        <p:spPr>
          <a:xfrm>
            <a:off x="10333985" y="3083667"/>
            <a:ext cx="686075" cy="690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BBFD9F-ADAA-C857-431C-18A0DB6856C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729"/>
          <a:stretch/>
        </p:blipFill>
        <p:spPr>
          <a:xfrm>
            <a:off x="8690797" y="2263682"/>
            <a:ext cx="686946" cy="690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FFC361-21B8-D10F-A8D8-AF98DD82D3E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9" r="50063"/>
          <a:stretch/>
        </p:blipFill>
        <p:spPr>
          <a:xfrm>
            <a:off x="8781298" y="3531793"/>
            <a:ext cx="686075" cy="6906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B6DB57-5987-61FC-6E0A-0616A25B4451}"/>
              </a:ext>
            </a:extLst>
          </p:cNvPr>
          <p:cNvSpPr txBox="1"/>
          <p:nvPr/>
        </p:nvSpPr>
        <p:spPr>
          <a:xfrm>
            <a:off x="9124336" y="1471252"/>
            <a:ext cx="16271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b="1" i="1" dirty="0">
                <a:solidFill>
                  <a:srgbClr val="FF0000"/>
                </a:solidFill>
              </a:rPr>
              <a:t>Russian Warship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992AB5-5F56-322F-CEDE-20C58A096985}"/>
              </a:ext>
            </a:extLst>
          </p:cNvPr>
          <p:cNvSpPr txBox="1"/>
          <p:nvPr/>
        </p:nvSpPr>
        <p:spPr>
          <a:xfrm>
            <a:off x="10333985" y="3630905"/>
            <a:ext cx="16271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b="1" i="1" dirty="0">
                <a:solidFill>
                  <a:srgbClr val="FF0000"/>
                </a:solidFill>
              </a:rPr>
              <a:t>Spy Ship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EB226-0E5A-4FCA-633B-514212549412}"/>
              </a:ext>
            </a:extLst>
          </p:cNvPr>
          <p:cNvSpPr txBox="1"/>
          <p:nvPr/>
        </p:nvSpPr>
        <p:spPr>
          <a:xfrm>
            <a:off x="8069825" y="2745113"/>
            <a:ext cx="23818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b="1" i="1" dirty="0">
                <a:solidFill>
                  <a:srgbClr val="FF0000"/>
                </a:solidFill>
              </a:rPr>
              <a:t>Disguised Fishing Vessel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EB6405-C52C-2157-C585-C33D3A6CF3C0}"/>
              </a:ext>
            </a:extLst>
          </p:cNvPr>
          <p:cNvSpPr txBox="1"/>
          <p:nvPr/>
        </p:nvSpPr>
        <p:spPr>
          <a:xfrm>
            <a:off x="8824528" y="3988197"/>
            <a:ext cx="7720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b="1" i="1" dirty="0">
                <a:solidFill>
                  <a:srgbClr val="FF0000"/>
                </a:solidFill>
              </a:rPr>
              <a:t>Terrorist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62FB957-465A-85EF-0FC8-D0C00BDC5E03}"/>
              </a:ext>
            </a:extLst>
          </p:cNvPr>
          <p:cNvSpPr txBox="1">
            <a:spLocks/>
          </p:cNvSpPr>
          <p:nvPr/>
        </p:nvSpPr>
        <p:spPr>
          <a:xfrm>
            <a:off x="512618" y="2139132"/>
            <a:ext cx="3803178" cy="431343"/>
          </a:xfrm>
          <a:prstGeom prst="rect">
            <a:avLst/>
          </a:prstGeom>
          <a:solidFill>
            <a:srgbClr val="00405E">
              <a:alpha val="89804"/>
            </a:srgbClr>
          </a:solidFill>
        </p:spPr>
        <p:txBody>
          <a:bodyPr vert="horz" lIns="252000" tIns="0" rIns="0" bIns="0" rtlCol="0" anchor="ctr" anchorCtr="0">
            <a:noAutofit/>
          </a:bodyPr>
          <a:lstStyle>
            <a:lvl1pPr algn="l" defTabSz="9143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Threat Vessels (Indicative)</a:t>
            </a:r>
          </a:p>
        </p:txBody>
      </p:sp>
    </p:spTree>
    <p:extLst>
      <p:ext uri="{BB962C8B-B14F-4D97-AF65-F5344CB8AC3E}">
        <p14:creationId xmlns:p14="http://schemas.microsoft.com/office/powerpoint/2010/main" val="2180370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" y="1003681"/>
            <a:ext cx="3421626" cy="12600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3205316" cy="1260000"/>
          </a:xfrm>
        </p:spPr>
        <p:txBody>
          <a:bodyPr/>
          <a:lstStyle/>
          <a:p>
            <a:r>
              <a:rPr lang="en-GB" dirty="0"/>
              <a:t>Who’s Interested?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09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" y="1003681"/>
            <a:ext cx="3421626" cy="12600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3205316" cy="1260000"/>
          </a:xfrm>
        </p:spPr>
        <p:txBody>
          <a:bodyPr/>
          <a:lstStyle/>
          <a:p>
            <a:r>
              <a:rPr lang="en-GB" dirty="0"/>
              <a:t>Who’s Interested?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1AFAF-4647-1EAA-A76D-119DA8D6E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57640"/>
            <a:ext cx="1199536" cy="614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DAC814-2B4B-9AB8-2009-3F208FF99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568" y="1326888"/>
            <a:ext cx="5999367" cy="4638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73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854228"/>
            <a:ext cx="5948218" cy="75900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77558"/>
            <a:ext cx="5787342" cy="759005"/>
          </a:xfrm>
        </p:spPr>
        <p:txBody>
          <a:bodyPr/>
          <a:lstStyle/>
          <a:p>
            <a:r>
              <a:rPr lang="en-GB" dirty="0"/>
              <a:t>The Ask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6F5783-833D-B6C8-2075-A4024382C0EE}"/>
              </a:ext>
            </a:extLst>
          </p:cNvPr>
          <p:cNvSpPr/>
          <p:nvPr/>
        </p:nvSpPr>
        <p:spPr>
          <a:xfrm>
            <a:off x="9727904" y="1432562"/>
            <a:ext cx="338643" cy="702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ecurity and Policing 2026 - Joint Maritime Security Centre (JMSC) -  Security and Policing 2026">
            <a:extLst>
              <a:ext uri="{FF2B5EF4-FFF2-40B4-BE49-F238E27FC236}">
                <a16:creationId xmlns:a16="http://schemas.microsoft.com/office/drawing/2014/main" id="{E05A0BFC-7A39-CC14-B957-3D3DE8E8C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315" y="72660"/>
            <a:ext cx="2414463" cy="2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A3FA9-2554-C213-E99F-259AD915F68A}"/>
              </a:ext>
            </a:extLst>
          </p:cNvPr>
          <p:cNvSpPr txBox="1"/>
          <p:nvPr/>
        </p:nvSpPr>
        <p:spPr>
          <a:xfrm>
            <a:off x="1606639" y="2294461"/>
            <a:ext cx="868315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400" i="1" dirty="0"/>
              <a:t>To provide JMSC with an independent, professional assessment of what our Maritime Domain Awareness gaps are, and how best to fill them.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7EBB04-276E-7FAA-0886-33E5649BFC88}"/>
              </a:ext>
            </a:extLst>
          </p:cNvPr>
          <p:cNvCxnSpPr>
            <a:cxnSpLocks/>
          </p:cNvCxnSpPr>
          <p:nvPr/>
        </p:nvCxnSpPr>
        <p:spPr>
          <a:xfrm flipV="1">
            <a:off x="2095018" y="3033125"/>
            <a:ext cx="1099595" cy="681228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3F3FE2-BE3F-7958-8A8B-24D7720FD083}"/>
              </a:ext>
            </a:extLst>
          </p:cNvPr>
          <p:cNvSpPr txBox="1"/>
          <p:nvPr/>
        </p:nvSpPr>
        <p:spPr>
          <a:xfrm>
            <a:off x="866262" y="3806686"/>
            <a:ext cx="157599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dirty="0"/>
              <a:t>What makes up “Maritime Domain Awareness”?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1BE472-EAE4-D506-72F1-4AA2E0832A4D}"/>
              </a:ext>
            </a:extLst>
          </p:cNvPr>
          <p:cNvSpPr txBox="1"/>
          <p:nvPr/>
        </p:nvSpPr>
        <p:spPr>
          <a:xfrm>
            <a:off x="3423113" y="3942755"/>
            <a:ext cx="14322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dirty="0"/>
              <a:t>How close to perfect MDA are we?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4617C7-34E0-E308-B2EC-48C765755267}"/>
              </a:ext>
            </a:extLst>
          </p:cNvPr>
          <p:cNvCxnSpPr>
            <a:cxnSpLocks/>
          </p:cNvCxnSpPr>
          <p:nvPr/>
        </p:nvCxnSpPr>
        <p:spPr>
          <a:xfrm flipV="1">
            <a:off x="4506225" y="3045948"/>
            <a:ext cx="1281118" cy="8426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FE090B-4ACE-F6D9-3590-EA13CBF2F10A}"/>
              </a:ext>
            </a:extLst>
          </p:cNvPr>
          <p:cNvCxnSpPr>
            <a:cxnSpLocks/>
          </p:cNvCxnSpPr>
          <p:nvPr/>
        </p:nvCxnSpPr>
        <p:spPr>
          <a:xfrm flipH="1" flipV="1">
            <a:off x="4386521" y="4589086"/>
            <a:ext cx="468826" cy="8132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D410788-6DB9-0477-F156-5371021F7D02}"/>
              </a:ext>
            </a:extLst>
          </p:cNvPr>
          <p:cNvCxnSpPr>
            <a:cxnSpLocks/>
          </p:cNvCxnSpPr>
          <p:nvPr/>
        </p:nvCxnSpPr>
        <p:spPr>
          <a:xfrm flipV="1">
            <a:off x="2902178" y="4708495"/>
            <a:ext cx="468826" cy="738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3EBC3A8-0E8F-33D0-D38A-97B4E20BB72A}"/>
              </a:ext>
            </a:extLst>
          </p:cNvPr>
          <p:cNvSpPr txBox="1"/>
          <p:nvPr/>
        </p:nvSpPr>
        <p:spPr>
          <a:xfrm>
            <a:off x="4849359" y="5510650"/>
            <a:ext cx="15661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dirty="0"/>
              <a:t>What does perfect MDA look like?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619B35-02AF-D638-732E-FC6B099F5CC9}"/>
              </a:ext>
            </a:extLst>
          </p:cNvPr>
          <p:cNvSpPr txBox="1"/>
          <p:nvPr/>
        </p:nvSpPr>
        <p:spPr>
          <a:xfrm>
            <a:off x="2177555" y="5498716"/>
            <a:ext cx="15661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dirty="0"/>
              <a:t>What does current MDA look like?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819084-DEAC-1B5B-C8C4-333D737E7BDE}"/>
              </a:ext>
            </a:extLst>
          </p:cNvPr>
          <p:cNvCxnSpPr>
            <a:cxnSpLocks/>
          </p:cNvCxnSpPr>
          <p:nvPr/>
        </p:nvCxnSpPr>
        <p:spPr>
          <a:xfrm flipH="1" flipV="1">
            <a:off x="8530541" y="3083610"/>
            <a:ext cx="891251" cy="76341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DFF6AD6-97EA-9248-A614-BB26EF73B6A6}"/>
              </a:ext>
            </a:extLst>
          </p:cNvPr>
          <p:cNvSpPr txBox="1"/>
          <p:nvPr/>
        </p:nvSpPr>
        <p:spPr>
          <a:xfrm>
            <a:off x="8935455" y="3942755"/>
            <a:ext cx="14322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dirty="0"/>
              <a:t>What are the best solutions?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64493C-E55A-6743-6BA1-79B3DF849B05}"/>
              </a:ext>
            </a:extLst>
          </p:cNvPr>
          <p:cNvSpPr txBox="1"/>
          <p:nvPr/>
        </p:nvSpPr>
        <p:spPr>
          <a:xfrm>
            <a:off x="10014445" y="5295206"/>
            <a:ext cx="14322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dirty="0"/>
              <a:t>What solutions are there to choose from?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116880D-4C7B-DEE9-6590-F57B3679A992}"/>
              </a:ext>
            </a:extLst>
          </p:cNvPr>
          <p:cNvCxnSpPr>
            <a:cxnSpLocks/>
          </p:cNvCxnSpPr>
          <p:nvPr/>
        </p:nvCxnSpPr>
        <p:spPr>
          <a:xfrm flipH="1" flipV="1">
            <a:off x="10014445" y="4435198"/>
            <a:ext cx="353244" cy="81972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BECCCE-6F85-EB3A-8DC0-731E4B010C1F}"/>
              </a:ext>
            </a:extLst>
          </p:cNvPr>
          <p:cNvCxnSpPr>
            <a:cxnSpLocks/>
          </p:cNvCxnSpPr>
          <p:nvPr/>
        </p:nvCxnSpPr>
        <p:spPr>
          <a:xfrm flipV="1">
            <a:off x="8377212" y="4519857"/>
            <a:ext cx="558243" cy="76341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D903CCC-0998-EFFE-BBB6-7E0912D5C596}"/>
              </a:ext>
            </a:extLst>
          </p:cNvPr>
          <p:cNvSpPr txBox="1"/>
          <p:nvPr/>
        </p:nvSpPr>
        <p:spPr>
          <a:xfrm>
            <a:off x="7661095" y="5386236"/>
            <a:ext cx="176069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dirty="0"/>
              <a:t>What characteristics does a good solution have?</a:t>
            </a:r>
          </a:p>
        </p:txBody>
      </p:sp>
    </p:spTree>
    <p:extLst>
      <p:ext uri="{BB962C8B-B14F-4D97-AF65-F5344CB8AC3E}">
        <p14:creationId xmlns:p14="http://schemas.microsoft.com/office/powerpoint/2010/main" val="2415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8" grpId="0"/>
      <p:bldP spid="29" grpId="0"/>
      <p:bldP spid="37" grpId="0"/>
      <p:bldP spid="38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79279-EB56-2D97-B518-8523F15BF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854228"/>
            <a:ext cx="7056582" cy="75900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6B0CB-A85A-B932-69B9-76AF5F2B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7558"/>
            <a:ext cx="6719192" cy="759005"/>
          </a:xfrm>
        </p:spPr>
        <p:txBody>
          <a:bodyPr/>
          <a:lstStyle/>
          <a:p>
            <a:r>
              <a:rPr lang="en-GB" dirty="0"/>
              <a:t>What does perfect MDA look like?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5044F-D7B5-20B5-4E1D-6380A9A53E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C792DB-4895-72C3-3AE2-458F3AF543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64"/>
          <a:stretch/>
        </p:blipFill>
        <p:spPr>
          <a:xfrm>
            <a:off x="1898230" y="1798942"/>
            <a:ext cx="8395540" cy="4381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243192-B627-B9EE-220D-049CB1460421}"/>
              </a:ext>
            </a:extLst>
          </p:cNvPr>
          <p:cNvSpPr txBox="1"/>
          <p:nvPr/>
        </p:nvSpPr>
        <p:spPr>
          <a:xfrm>
            <a:off x="5103091" y="3681915"/>
            <a:ext cx="1985818" cy="615553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4000" b="1" dirty="0"/>
              <a:t>Indicative</a:t>
            </a:r>
          </a:p>
        </p:txBody>
      </p:sp>
    </p:spTree>
    <p:extLst>
      <p:ext uri="{BB962C8B-B14F-4D97-AF65-F5344CB8AC3E}">
        <p14:creationId xmlns:p14="http://schemas.microsoft.com/office/powerpoint/2010/main" val="10891398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XCOLS" val="9"/>
  <p:tag name="MAXROWS" val="9"/>
  <p:tag name="MAXGUTTERROW" val="2"/>
  <p:tag name="MAXGUTTERCOL" val="2 cm"/>
  <p:tag name="GUIDEMETRICUNIT" val="cm"/>
  <p:tag name="MASTERLEFTMARGIN" val="59.8172"/>
  <p:tag name="MASTERTOPMARGIN" val="127.5"/>
  <p:tag name="MASTERBOTTOMMARGIN" val="59.5276"/>
  <p:tag name="MASTERRIGHTMARGIN" val="19.748"/>
  <p:tag name="CUSTMASTERLEFTMARGIN" val="59.8172"/>
  <p:tag name="CUSTMASTERTOPMARGIN" val="127.5"/>
  <p:tag name="CUSTMASTERBOTTOMMARGIN" val="59.5276"/>
  <p:tag name="CUSTMASTERRIGHTMARGIN" val="19.748"/>
  <p:tag name="GUIDESAPPLIEDTO" val="2"/>
  <p:tag name="TITLETOPMARGIN" val="34.6502"/>
  <p:tag name="TITLEBOTTOMMARGIN" val="99.4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MASTERTOPMARGIN" val="113.3858"/>
  <p:tag name="CUSTMASTERLEFTMARGIN" val="56.6929"/>
  <p:tag name="CUSTMASTERRIGHTMARGIN" val="42.5197"/>
  <p:tag name="CUSTMASTERBOTTOMMARGIN" val="59.5276"/>
  <p:tag name="GUIDECOLS" val="1"/>
  <p:tag name="GUIDEROWS" val="1"/>
  <p:tag name="GUTTERCOL" val="1.7 cm"/>
  <p:tag name="GUTTERROW" val="0.7 cm"/>
  <p:tag name="GUIDESAPPLIEDTO" val="2"/>
  <p:tag name="MASTERLEFTMARGIN" val="59.8173"/>
  <p:tag name="MASTERRIGHTMARGIN" val="59.6724"/>
  <p:tag name="MASTERTOPMARGIN" val="113.3858"/>
  <p:tag name="MASTERBOTTOMMARGIN" val="59.52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20.6929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3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0.3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.3 cm"/>
  <p:tag name="GUIDESAPPLIEDTO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.3 cm"/>
  <p:tag name="GUIDESAPPLIEDTO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MASTERTOPMARGIN" val="113.3858"/>
  <p:tag name="CUSTMASTERLEFTMARGIN" val="56.6929"/>
  <p:tag name="CUSTMASTERRIGHTMARGIN" val="42.5197"/>
  <p:tag name="CUSTMASTERBOTTOMMARGIN" val="59.5276"/>
  <p:tag name="GUIDECOLS" val="1"/>
  <p:tag name="GUIDEROWS" val="1"/>
  <p:tag name="GUTTERCOL" val="1.7 cm"/>
  <p:tag name="GUTTERROW" val="0.7 cm"/>
  <p:tag name="GUIDESAPPLIEDTO" val="2"/>
  <p:tag name="MASTERLEFTMARGIN" val="59.8173"/>
  <p:tag name="MASTERRIGHTMARGIN" val="59.6724"/>
  <p:tag name="MASTERTOPMARGIN" val="113.3858"/>
  <p:tag name="MASTERBOTTOMMARGIN" val="59.52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MASTERTOPMARGIN" val="113.3858"/>
  <p:tag name="CUSTMASTERLEFTMARGIN" val="56.6929"/>
  <p:tag name="CUSTMASTERRIGHTMARGIN" val="42.5197"/>
  <p:tag name="CUSTMASTERBOTTOMMARGIN" val="59.5276"/>
  <p:tag name="GUIDECOLS" val="1"/>
  <p:tag name="GUIDEROWS" val="1"/>
  <p:tag name="GUTTERCOL" val="1.7 cm"/>
  <p:tag name="GUTTERROW" val="0.7 cm"/>
  <p:tag name="GUIDESAPPLIEDTO" val="2"/>
  <p:tag name="MASTERLEFTMARGIN" val="59.8173"/>
  <p:tag name="MASTERRIGHTMARGIN" val="59.6724"/>
  <p:tag name="MASTERTOPMARGIN" val="113.3858"/>
  <p:tag name="MASTERBOTTOMMARGIN" val="59.52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20.6929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3 cm"/>
  <p:tag name="GUIDESAPPLIEDTO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0.3 cm"/>
  <p:tag name="GUIDESAPPLIEDTO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.3 cm"/>
  <p:tag name="GUIDESAPPLIEDTO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.3 cm"/>
  <p:tag name="GUIDESAPPLIEDTO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heme/theme1.xml><?xml version="1.0" encoding="utf-8"?>
<a:theme xmlns:a="http://schemas.openxmlformats.org/drawingml/2006/main" name="Digital Intelligence">
  <a:themeElements>
    <a:clrScheme name="BAE 2022">
      <a:dk1>
        <a:srgbClr val="3D4146"/>
      </a:dk1>
      <a:lt1>
        <a:srgbClr val="FFFFFF"/>
      </a:lt1>
      <a:dk2>
        <a:srgbClr val="6C6460"/>
      </a:dk2>
      <a:lt2>
        <a:srgbClr val="E9E3E1"/>
      </a:lt2>
      <a:accent1>
        <a:srgbClr val="007383"/>
      </a:accent1>
      <a:accent2>
        <a:srgbClr val="50BCBD"/>
      </a:accent2>
      <a:accent3>
        <a:srgbClr val="FBBC33"/>
      </a:accent3>
      <a:accent4>
        <a:srgbClr val="00405E"/>
      </a:accent4>
      <a:accent5>
        <a:srgbClr val="86C9E8"/>
      </a:accent5>
      <a:accent6>
        <a:srgbClr val="4D394F"/>
      </a:accent6>
      <a:hlink>
        <a:srgbClr val="0000EE"/>
      </a:hlink>
      <a:folHlink>
        <a:srgbClr val="0000EE"/>
      </a:folHlink>
    </a:clrScheme>
    <a:fontScheme name="_BAE Systems New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Dark Grey (Warm)">
      <a:srgbClr val="6C6460"/>
    </a:custClr>
    <a:custClr name="Dark Stone">
      <a:srgbClr val="DCA366"/>
    </a:custClr>
    <a:custClr name="Dark Teal">
      <a:srgbClr val="007383"/>
    </a:custClr>
    <a:custClr name="Dark Blue">
      <a:srgbClr val="00405E"/>
    </a:custClr>
    <a:custClr name="Dark Purple">
      <a:srgbClr val="4D394F"/>
    </a:custClr>
    <a:custClr name="Stone">
      <a:srgbClr val="E8C7AA"/>
    </a:custClr>
    <a:custClr name="Teal">
      <a:srgbClr val="50BCBD"/>
    </a:custClr>
    <a:custClr name="Blue">
      <a:srgbClr val="86C9E8"/>
    </a:custClr>
    <a:custClr name="Purple">
      <a:srgbClr val="A6A5CC"/>
    </a:custClr>
    <a:custClr name="Yellow">
      <a:srgbClr val="FBBC33"/>
    </a:custClr>
    <a:custClr name="Dark Grey (Warm) 80%">
      <a:srgbClr val="898380"/>
    </a:custClr>
    <a:custClr name="Dark Stone 80%">
      <a:srgbClr val="E3B685"/>
    </a:custClr>
    <a:custClr name="Dark Teal 80%">
      <a:srgbClr val="338F9C"/>
    </a:custClr>
    <a:custClr name="Dark Blue 80%">
      <a:srgbClr val="33667E"/>
    </a:custClr>
    <a:custClr name="Dark Purple 80%">
      <a:srgbClr val="716072"/>
    </a:custClr>
    <a:custClr name="Stone 80%">
      <a:srgbClr val="EDD2BB"/>
    </a:custClr>
    <a:custClr name="Teal 80%">
      <a:srgbClr val="73C9CA"/>
    </a:custClr>
    <a:custClr name="Blue 80%">
      <a:srgbClr val="9ED4ED"/>
    </a:custClr>
    <a:custClr name="Purple 80%">
      <a:srgbClr val="B8B7D6"/>
    </a:custClr>
    <a:custClr name="Yellow 80%">
      <a:srgbClr val="FCC95C"/>
    </a:custClr>
    <a:custClr name="Dark Grey (Warm) 60%">
      <a:srgbClr val="A7A2A0"/>
    </a:custClr>
    <a:custClr name="Dark Stone 60%">
      <a:srgbClr val="EAC8A3"/>
    </a:custClr>
    <a:custClr name="Dark Teal 60%">
      <a:srgbClr val="66ABB5"/>
    </a:custClr>
    <a:custClr name="Dark Blue 60%">
      <a:srgbClr val="668D9E"/>
    </a:custClr>
    <a:custClr name="Dark Purple 60%">
      <a:srgbClr val="948895"/>
    </a:custClr>
    <a:custClr name="Stone 60%">
      <a:srgbClr val="F1DDCC"/>
    </a:custClr>
    <a:custClr name="Teal 60%">
      <a:srgbClr val="96D7D7"/>
    </a:custClr>
    <a:custClr name="Blue 60%">
      <a:srgbClr val="B6DEF1"/>
    </a:custClr>
    <a:custClr name="Purple 60%">
      <a:srgbClr val="CAC9E0"/>
    </a:custClr>
    <a:custClr name="Yellow 60%">
      <a:srgbClr val="FDD785"/>
    </a:custClr>
    <a:custClr name="Dark Grey (Warm) 40%">
      <a:srgbClr val="C4C1C0"/>
    </a:custClr>
    <a:custClr name="Dark Stone 40%">
      <a:srgbClr val="F1DAC2"/>
    </a:custClr>
    <a:custClr name="Dark Teal 40%">
      <a:srgbClr val="99C7CD"/>
    </a:custClr>
    <a:custClr name="Dark Blue 40%">
      <a:srgbClr val="99B3BF"/>
    </a:custClr>
    <a:custClr name="Dark Purple 40%">
      <a:srgbClr val="B8B0B8"/>
    </a:custClr>
    <a:custClr name="Stone 40%">
      <a:srgbClr val="F6E8DD"/>
    </a:custClr>
    <a:custClr name="Teal 40%">
      <a:srgbClr val="B9E4E5"/>
    </a:custClr>
    <a:custClr name="Blue 40%">
      <a:srgbClr val="CFE9F6"/>
    </a:custClr>
    <a:custClr name="Purple 40%">
      <a:srgbClr val="DCDBEB"/>
    </a:custClr>
    <a:custClr name="Yellow 40%">
      <a:srgbClr val="FDE4AE"/>
    </a:custClr>
    <a:custClr name="Dark Grey (Warm) 20%">
      <a:srgbClr val="E2E0DF"/>
    </a:custClr>
    <a:custClr name="Dark Stone 20%">
      <a:srgbClr val="F8EDE0"/>
    </a:custClr>
    <a:custClr name="Dark Teal 20%">
      <a:srgbClr val="CCE3E6"/>
    </a:custClr>
    <a:custClr name="Dark Blue 20%">
      <a:srgbClr val="CCD9DF"/>
    </a:custClr>
    <a:custClr name="Dark Purple 20%">
      <a:srgbClr val="DBD7DC"/>
    </a:custClr>
    <a:custClr name="Tab Orange">
      <a:srgbClr val="FC4C02"/>
    </a:custClr>
    <a:custClr name="Blue (complete)">
      <a:srgbClr val="56B4E9"/>
    </a:custClr>
    <a:custClr name="Green">
      <a:srgbClr val="009E73"/>
    </a:custClr>
    <a:custClr name="Amber">
      <a:srgbClr val="F0E442"/>
    </a:custClr>
    <a:custClr name="Red">
      <a:srgbClr val="D55E00"/>
    </a:custClr>
  </a:custClrLst>
  <a:extLst>
    <a:ext uri="{05A4C25C-085E-4340-85A3-A5531E510DB2}">
      <thm15:themeFamily xmlns:thm15="http://schemas.microsoft.com/office/thememl/2012/main" name="DI_PPT_template_widescreen_16x9_2022 [Read-Only]" id="{3E9CCD35-7672-4F3C-8C20-66AE42A8393E}" vid="{E6DF17CC-79F3-47A8-B930-7FC1C0C55DE4}"/>
    </a:ext>
  </a:extLst>
</a:theme>
</file>

<file path=ppt/theme/theme2.xml><?xml version="1.0" encoding="utf-8"?>
<a:theme xmlns:a="http://schemas.openxmlformats.org/drawingml/2006/main" name="BAE Systems">
  <a:themeElements>
    <a:clrScheme name="BAE 2022">
      <a:dk1>
        <a:srgbClr val="3D4146"/>
      </a:dk1>
      <a:lt1>
        <a:srgbClr val="FFFFFF"/>
      </a:lt1>
      <a:dk2>
        <a:srgbClr val="6C6460"/>
      </a:dk2>
      <a:lt2>
        <a:srgbClr val="E9E3E1"/>
      </a:lt2>
      <a:accent1>
        <a:srgbClr val="007383"/>
      </a:accent1>
      <a:accent2>
        <a:srgbClr val="50BCBD"/>
      </a:accent2>
      <a:accent3>
        <a:srgbClr val="FBBC33"/>
      </a:accent3>
      <a:accent4>
        <a:srgbClr val="00405E"/>
      </a:accent4>
      <a:accent5>
        <a:srgbClr val="86C9E8"/>
      </a:accent5>
      <a:accent6>
        <a:srgbClr val="4D394F"/>
      </a:accent6>
      <a:hlink>
        <a:srgbClr val="0000EE"/>
      </a:hlink>
      <a:folHlink>
        <a:srgbClr val="0000EE"/>
      </a:folHlink>
    </a:clrScheme>
    <a:fontScheme name="_BAE Systems New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Dark Grey (Warm)">
      <a:srgbClr val="6C6460"/>
    </a:custClr>
    <a:custClr name="Dark Stone">
      <a:srgbClr val="DCA366"/>
    </a:custClr>
    <a:custClr name="Dark Teal">
      <a:srgbClr val="007383"/>
    </a:custClr>
    <a:custClr name="Dark Blue">
      <a:srgbClr val="00405E"/>
    </a:custClr>
    <a:custClr name="Dark Purple">
      <a:srgbClr val="4D394F"/>
    </a:custClr>
    <a:custClr name="Stone">
      <a:srgbClr val="E8C7AA"/>
    </a:custClr>
    <a:custClr name="Teal">
      <a:srgbClr val="50BCBD"/>
    </a:custClr>
    <a:custClr name="Blue">
      <a:srgbClr val="86C9E8"/>
    </a:custClr>
    <a:custClr name="Purple">
      <a:srgbClr val="A6A5CC"/>
    </a:custClr>
    <a:custClr name="Yellow">
      <a:srgbClr val="FBBC33"/>
    </a:custClr>
    <a:custClr name="Dark Grey (Warm) 80%">
      <a:srgbClr val="898380"/>
    </a:custClr>
    <a:custClr name="Dark Stone 80%">
      <a:srgbClr val="E3B685"/>
    </a:custClr>
    <a:custClr name="Dark Teal 80%">
      <a:srgbClr val="338F9C"/>
    </a:custClr>
    <a:custClr name="Dark Blue 80%">
      <a:srgbClr val="33667E"/>
    </a:custClr>
    <a:custClr name="Dark Purple 80%">
      <a:srgbClr val="716072"/>
    </a:custClr>
    <a:custClr name="Stone 80%">
      <a:srgbClr val="EDD2BB"/>
    </a:custClr>
    <a:custClr name="Teal 80%">
      <a:srgbClr val="73C9CA"/>
    </a:custClr>
    <a:custClr name="Blue 80%">
      <a:srgbClr val="9ED4ED"/>
    </a:custClr>
    <a:custClr name="Purple 80%">
      <a:srgbClr val="B8B7D6"/>
    </a:custClr>
    <a:custClr name="Yellow 80%">
      <a:srgbClr val="FCC95C"/>
    </a:custClr>
    <a:custClr name="Dark Grey (Warm) 60%">
      <a:srgbClr val="A7A2A0"/>
    </a:custClr>
    <a:custClr name="Dark Stone 60%">
      <a:srgbClr val="EAC8A3"/>
    </a:custClr>
    <a:custClr name="Dark Teal 60%">
      <a:srgbClr val="66ABB5"/>
    </a:custClr>
    <a:custClr name="Dark Blue 60%">
      <a:srgbClr val="668D9E"/>
    </a:custClr>
    <a:custClr name="Dark Purple 60%">
      <a:srgbClr val="948895"/>
    </a:custClr>
    <a:custClr name="Stone 60%">
      <a:srgbClr val="F1DDCC"/>
    </a:custClr>
    <a:custClr name="Teal 60%">
      <a:srgbClr val="96D7D7"/>
    </a:custClr>
    <a:custClr name="Blue 60%">
      <a:srgbClr val="B6DEF1"/>
    </a:custClr>
    <a:custClr name="Purple 60%">
      <a:srgbClr val="CAC9E0"/>
    </a:custClr>
    <a:custClr name="Yellow 60%">
      <a:srgbClr val="FDD785"/>
    </a:custClr>
    <a:custClr name="Dark Grey (Warm) 40%">
      <a:srgbClr val="C4C1C0"/>
    </a:custClr>
    <a:custClr name="Dark Stone 40%">
      <a:srgbClr val="F1DAC2"/>
    </a:custClr>
    <a:custClr name="Dark Teal 40%">
      <a:srgbClr val="99C7CD"/>
    </a:custClr>
    <a:custClr name="Dark Blue 40%">
      <a:srgbClr val="99B3BF"/>
    </a:custClr>
    <a:custClr name="Dark Purple 40%">
      <a:srgbClr val="B8B0B8"/>
    </a:custClr>
    <a:custClr name="Stone 40%">
      <a:srgbClr val="F6E8DD"/>
    </a:custClr>
    <a:custClr name="Teal 40%">
      <a:srgbClr val="B9E4E5"/>
    </a:custClr>
    <a:custClr name="Blue 40%">
      <a:srgbClr val="CFE9F6"/>
    </a:custClr>
    <a:custClr name="Purple 40%">
      <a:srgbClr val="DCDBEB"/>
    </a:custClr>
    <a:custClr name="Yellow 40%">
      <a:srgbClr val="FDE4AE"/>
    </a:custClr>
    <a:custClr name="Dark Grey (Warm) 20%">
      <a:srgbClr val="E2E0DF"/>
    </a:custClr>
    <a:custClr name="Dark Stone 20%">
      <a:srgbClr val="F8EDE0"/>
    </a:custClr>
    <a:custClr name="Dark Teal 20%">
      <a:srgbClr val="CCE3E6"/>
    </a:custClr>
    <a:custClr name="Dark Blue 20%">
      <a:srgbClr val="CCD9DF"/>
    </a:custClr>
    <a:custClr name="Dark Purple 20%">
      <a:srgbClr val="DBD7DC"/>
    </a:custClr>
    <a:custClr name="Tab Orange">
      <a:srgbClr val="FC4C02"/>
    </a:custClr>
    <a:custClr name="Blue (complete)">
      <a:srgbClr val="56B4E9"/>
    </a:custClr>
    <a:custClr name="Green">
      <a:srgbClr val="009E73"/>
    </a:custClr>
    <a:custClr name="Amber">
      <a:srgbClr val="F0E442"/>
    </a:custClr>
    <a:custClr name="Red">
      <a:srgbClr val="D55E00"/>
    </a:custClr>
  </a:custClrLst>
  <a:extLst>
    <a:ext uri="{05A4C25C-085E-4340-85A3-A5531E510DB2}">
      <thm15:themeFamily xmlns:thm15="http://schemas.microsoft.com/office/thememl/2012/main" name="DI_PPT_template_widescreen_16x9_2022 [Read-Only]" id="{3E9CCD35-7672-4F3C-8C20-66AE42A8393E}" vid="{D89ACA26-F937-468D-BEC3-376425803188}"/>
    </a:ext>
  </a:extLst>
</a:theme>
</file>

<file path=ppt/theme/theme3.xml><?xml version="1.0" encoding="utf-8"?>
<a:theme xmlns:a="http://schemas.openxmlformats.org/drawingml/2006/main" name="1_BAE Systems">
  <a:themeElements>
    <a:clrScheme name="BAE Systems">
      <a:dk1>
        <a:srgbClr val="2D3033"/>
      </a:dk1>
      <a:lt1>
        <a:srgbClr val="FFFFFF"/>
      </a:lt1>
      <a:dk2>
        <a:srgbClr val="FC4C02"/>
      </a:dk2>
      <a:lt2>
        <a:srgbClr val="E9E4E1"/>
      </a:lt2>
      <a:accent1>
        <a:srgbClr val="6C6460"/>
      </a:accent1>
      <a:accent2>
        <a:srgbClr val="DCA366"/>
      </a:accent2>
      <a:accent3>
        <a:srgbClr val="007383"/>
      </a:accent3>
      <a:accent4>
        <a:srgbClr val="00405E"/>
      </a:accent4>
      <a:accent5>
        <a:srgbClr val="4D394F"/>
      </a:accent5>
      <a:accent6>
        <a:srgbClr val="F0B323"/>
      </a:accent6>
      <a:hlink>
        <a:srgbClr val="3D4146"/>
      </a:hlink>
      <a:folHlink>
        <a:srgbClr val="3D4146"/>
      </a:folHlink>
    </a:clrScheme>
    <a:fontScheme name="_BAE Systems New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E Systems Presentation (16x9).potx" id="{D87FEDE8-52DD-4215-9C3C-D67DAC7F4B0B}" vid="{B4FC0B9F-C99A-4801-9165-64BF08B5F8C7}"/>
    </a:ext>
  </a:extLst>
</a:theme>
</file>

<file path=ppt/theme/theme4.xml><?xml version="1.0" encoding="utf-8"?>
<a:theme xmlns:a="http://schemas.openxmlformats.org/drawingml/2006/main" name="Office Theme">
  <a:themeElements>
    <a:clrScheme name="_BAE Systems">
      <a:dk1>
        <a:srgbClr val="404146"/>
      </a:dk1>
      <a:lt1>
        <a:srgbClr val="FFFFFF"/>
      </a:lt1>
      <a:dk2>
        <a:srgbClr val="404146"/>
      </a:dk2>
      <a:lt2>
        <a:srgbClr val="FFFFFF"/>
      </a:lt2>
      <a:accent1>
        <a:srgbClr val="D0D3D4"/>
      </a:accent1>
      <a:accent2>
        <a:srgbClr val="FC4C02"/>
      </a:accent2>
      <a:accent3>
        <a:srgbClr val="F0B323"/>
      </a:accent3>
      <a:accent4>
        <a:srgbClr val="615E9B"/>
      </a:accent4>
      <a:accent5>
        <a:srgbClr val="D9C0A9"/>
      </a:accent5>
      <a:accent6>
        <a:srgbClr val="01426A"/>
      </a:accent6>
      <a:hlink>
        <a:srgbClr val="6464FF"/>
      </a:hlink>
      <a:folHlink>
        <a:srgbClr val="C850C8"/>
      </a:folHlink>
    </a:clrScheme>
    <a:fontScheme name="BA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_BAE Systems">
      <a:dk1>
        <a:srgbClr val="404146"/>
      </a:dk1>
      <a:lt1>
        <a:srgbClr val="FFFFFF"/>
      </a:lt1>
      <a:dk2>
        <a:srgbClr val="404146"/>
      </a:dk2>
      <a:lt2>
        <a:srgbClr val="FFFFFF"/>
      </a:lt2>
      <a:accent1>
        <a:srgbClr val="D0D3D4"/>
      </a:accent1>
      <a:accent2>
        <a:srgbClr val="FC4C02"/>
      </a:accent2>
      <a:accent3>
        <a:srgbClr val="F0B323"/>
      </a:accent3>
      <a:accent4>
        <a:srgbClr val="615E9B"/>
      </a:accent4>
      <a:accent5>
        <a:srgbClr val="D9C0A9"/>
      </a:accent5>
      <a:accent6>
        <a:srgbClr val="01426A"/>
      </a:accent6>
      <a:hlink>
        <a:srgbClr val="6464FF"/>
      </a:hlink>
      <a:folHlink>
        <a:srgbClr val="C850C8"/>
      </a:folHlink>
    </a:clrScheme>
    <a:fontScheme name="_BAE System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d711a5-081b-44f6-bcc7-b80b0c14e289">
      <Terms xmlns="http://schemas.microsoft.com/office/infopath/2007/PartnerControls"/>
    </lcf76f155ced4ddcb4097134ff3c332f>
    <TaxCatchAll xmlns="79fbb198-cc22-4351-a8bc-d29029e2dfd3" xsi:nil="true"/>
    <Categories0 xmlns="75d711a5-081b-44f6-bcc7-b80b0c14e289"/>
    <Other_x003f_ xmlns="75d711a5-081b-44f6-bcc7-b80b0c14e28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titus xmlns="http://schemas.titus.com/TitusProperties/">
  <TitusGUID xmlns="">3ca602f3-d180-46c0-a740-39325aa4fcbc</TitusGUID>
  <TitusMetadata xmlns="">eyJucyI6Ind3dy5iYWVzeXN0ZW1zLmNvbSIsInByb3BzIjpbeyJuIjoiT3JpZ2luYXRvciIsInZhbHMiOlt7InZhbHVlIjoiVGhpcmQgUGFydHkgT25seSBvciBUaGlyZCBQYXJ0eSAmIEJBRSBTeXN0ZW1zIENvbWJpbmVkIn1dfSx7Im4iOiJEb2N1bWVudFN1YnR5cGUiLCJ2YWxzIjpbeyJ2YWx1ZSI6IlRoaXJkIFBhcnR5IE9ubHkifV19LHsibiI6InVybmJhaWxzQ29tcE1hcmtpbmdQMSIsInZhbHMiOlt7InZhbHVlIjoiSGFuZGxlIGFzIEJBRSBTWVNURU1TIFBST1BSSUVUQVJZIn1dfSx7Im4iOiJ1cm5iYWlsc05BVFNFQ01hcmtpbmdQMSIsInZhbHMiOlt7InZhbHVlIjoiVUsgT0ZGSUNJQUwifV19LHsibiI6InVybmJhaWxzTkFUU0VDTWFya2luZ1AzIiwidmFscyI6W119LHsibiI6InVybmJhaWxzTkFUU0VDTWFya2luZ1AyIiwidmFscyI6W119LHsibiI6InVybmJhaWxzRXhwb3J0Q29udHJvbE1hcmtpbmdQMSIsInZhbHMiOlt7InZhbHVlIjoiTk8ifV19LHsibiI6InVybmJhaWxzRXhwb3J0Q29udHJvbE1hcmtpbmdQMiIsInZhbHMiOlt7InZhbHVlIjoiTk9UIEVYUE9SVCBDT05UUk9MTEVEIC0gVUsgXC8gVVMgXC8gT1RIRVIgTE9DQUwifV19LHsibiI6InVybmJhaWxzRXhwb3J0Q29udHJvbEJVIiwidmFscyI6W119LHsibiI6InVybmJhaWxzRXhwb3J0Q29udHJvbE1TQXJlYSIsInZhbHMiOltdfSx7Im4iOiJ1cm5iYWlsc0V4cG9ydENvbnRyb2xNU0xpY2VuY2VzIiwidmFscyI6W119LHsibiI6IlRoaXJkUGFydHlTd2l0Y2hvZmZFeHBvcnRDb250cm9sTWFya2luZyIsInZhbHMiOltdfSx7Im4iOiJCYWVzQ2xhc3NpZmljYXRpb25Db21tZW50cyIsInZhbHMiOltdfSx7Im4iOiJiYWVzeXN0ZW1zbXZtTkFUU0VDcmVnaW9uIiwidmFscyI6W3sidmFsdWUiOiJVSyJ9XX1dfQ==</TitusMetadata>
</titu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AE PowerPoint Content Type" ma:contentTypeID="0x01010059DF7E90AD8C6E408D90384BCAD8E85D00B63FA6CF04B7EF4AB2C03A1130A32A1C" ma:contentTypeVersion="43" ma:contentTypeDescription="Create a New PowerPoint File" ma:contentTypeScope="" ma:versionID="469a2bba4c842e79fc77772470ab332c">
  <xsd:schema xmlns:xsd="http://www.w3.org/2001/XMLSchema" xmlns:xs="http://www.w3.org/2001/XMLSchema" xmlns:p="http://schemas.microsoft.com/office/2006/metadata/properties" xmlns:ns2="243c8a55-98cb-4f54-8678-5ac13de98bfe" xmlns:ns4="2d80d4d9-8088-4f6b-8f4a-59af23245685" xmlns:ns5="d14a5b7c-0772-43ae-a25f-d5d1397ac5f8" xmlns:ns6="49bd981e-9081-4aac-be2f-4eb5d503881e" xmlns:ns7="http://schemas.microsoft.com/sharepoint/v4" targetNamespace="http://schemas.microsoft.com/office/2006/metadata/properties" ma:root="true" ma:fieldsID="0d7f4dacba9cc49a702a48e8bb0f3027" ns2:_="" ns4:_="" ns5:_="" ns6:_="" ns7:_="">
    <xsd:import namespace="243c8a55-98cb-4f54-8678-5ac13de98bfe"/>
    <xsd:import namespace="2d80d4d9-8088-4f6b-8f4a-59af23245685"/>
    <xsd:import namespace="d14a5b7c-0772-43ae-a25f-d5d1397ac5f8"/>
    <xsd:import namespace="49bd981e-9081-4aac-be2f-4eb5d503881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ontentOwner"/>
                <xsd:element ref="ns2:urnbailsCompMarkingP1"/>
                <xsd:element ref="ns2:GovernmentClassification2" minOccurs="0"/>
                <xsd:element ref="ns2:urnbailsNATSECMarkingP1"/>
                <xsd:element ref="ns2:urnbailsExportControlMarkingP1"/>
                <xsd:element ref="ns2:urnbailsExportControlMarkingP2"/>
                <xsd:element ref="ns2:a77932e802634a1ebaf6871ec6f643a8" minOccurs="0"/>
                <xsd:element ref="ns4:TaxCatchAll" minOccurs="0"/>
                <xsd:element ref="ns4:TaxCatchAllLabel" minOccurs="0"/>
                <xsd:element ref="ns4:_dlc_DocIdUrl" minOccurs="0"/>
                <xsd:element ref="ns4:_dlc_DocIdPersistId" minOccurs="0"/>
                <xsd:element ref="ns4:_dlc_DocId" minOccurs="0"/>
                <xsd:element ref="ns4:db0d86c513ed40a29be9539356d7c974" minOccurs="0"/>
                <xsd:element ref="ns5:k1fb8e973d4a488cb25ae7d7a89492c0" minOccurs="0"/>
                <xsd:element ref="ns2:UploadDisclaimer" minOccurs="0"/>
                <xsd:element ref="ns4:Month" minOccurs="0"/>
                <xsd:element ref="ns4:Record" minOccurs="0"/>
                <xsd:element ref="ns4:Year"/>
                <xsd:element ref="ns6:Tender_x0020_Response"/>
                <xsd:element ref="ns5:Customer_x0020_ITT_x0020_Reference" minOccurs="0"/>
                <xsd:element ref="ns5:CORDA_x0020_Prospect_x0020_Code" minOccurs="0"/>
                <xsd:element ref="ns5:Customer_x0020_Supplied_x0020_Documentation"/>
                <xsd:element ref="ns7:IconOverlay" minOccurs="0"/>
                <xsd:element ref="ns4:RecordDeclaredFlag" minOccurs="0"/>
                <xsd:element ref="ns4:Is_x0020_RG_x0020_Recor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c8a55-98cb-4f54-8678-5ac13de98bfe" elementFormDefault="qualified">
    <xsd:import namespace="http://schemas.microsoft.com/office/2006/documentManagement/types"/>
    <xsd:import namespace="http://schemas.microsoft.com/office/infopath/2007/PartnerControls"/>
    <xsd:element name="ContentOwner" ma:index="2" ma:displayName="Content Owner" ma:default="CORDA" ma:format="Dropdown" ma:internalName="ContentOwner" ma:readOnly="false">
      <xsd:simpleType>
        <xsd:restriction base="dms:Choice">
          <xsd:enumeration value="CORDA"/>
        </xsd:restriction>
      </xsd:simpleType>
    </xsd:element>
    <xsd:element name="urnbailsCompMarkingP1" ma:index="3" ma:displayName="Company Marking/Handling Requirement" ma:format="Dropdown" ma:internalName="urnbailsCompMarkingP1" ma:readOnly="false">
      <xsd:simpleType>
        <xsd:restriction base="dms:Choice">
          <xsd:enumeration value="Handle as NO COMPANY MARKING"/>
          <xsd:enumeration value="NO COMPANY MARKING"/>
          <xsd:enumeration value="Handle as BAE SYSTEMS PROPRIETARY"/>
          <xsd:enumeration value="BAE SYSTEMS PROPRIETARY"/>
        </xsd:restriction>
      </xsd:simpleType>
    </xsd:element>
    <xsd:element name="GovernmentClassification2" ma:index="4" nillable="true" ma:displayName="Legacy Security Marking" ma:default="" ma:description="" ma:format="Dropdown" ma:internalName="GovernmentClassification2" ma:readOnly="false">
      <xsd:simpleType>
        <xsd:restriction base="dms:Choice">
          <xsd:enumeration value="NOT PROTECTIVELY MARKED"/>
          <xsd:enumeration value="OFFICIAL"/>
          <xsd:enumeration value="OFFICIAL SENSITIVE"/>
          <xsd:enumeration value="RESTRICTED"/>
        </xsd:restriction>
      </xsd:simpleType>
    </xsd:element>
    <xsd:element name="urnbailsNATSECMarkingP1" ma:index="5" ma:displayName="Government Marking" ma:format="Dropdown" ma:internalName="urnbailsNATSECMarkingP1" ma:readOnly="false">
      <xsd:simpleType>
        <xsd:restriction base="dms:Choice">
          <xsd:enumeration value="NOT APPLICABLE"/>
          <xsd:enumeration value="NATO UNCLASSIFIED"/>
          <xsd:enumeration value="UK OFFICIAL"/>
          <xsd:enumeration value="NATO RESTRICTED"/>
          <xsd:enumeration value="UK OFFICIAL-SENSITIVE"/>
          <xsd:enumeration value="UK OFFICIAL-SENSITIVE: PERSONAL"/>
          <xsd:enumeration value="UK OFFICIAL-SENSITIVE: COMMERCIAL"/>
          <xsd:enumeration value="UK OFFICIAL-SENSITIVE: LOCSEN"/>
          <xsd:enumeration value="Other Government Markings"/>
        </xsd:restriction>
      </xsd:simpleType>
    </xsd:element>
    <xsd:element name="urnbailsExportControlMarkingP1" ma:index="6" ma:displayName="Export Controlled" ma:format="Dropdown" ma:internalName="urnbailsExportControlMarkingP1" ma:readOnly="false">
      <xsd:simpleType>
        <xsd:restriction base="dms:Choice">
          <xsd:enumeration value="NO"/>
          <xsd:enumeration value="YES"/>
        </xsd:restriction>
      </xsd:simpleType>
    </xsd:element>
    <xsd:element name="urnbailsExportControlMarkingP2" ma:index="7" ma:displayName="Jurisdiction" ma:format="Dropdown" ma:internalName="urnbailsExportControlMarkingP2" ma:readOnly="false">
      <xsd:simpleType>
        <xsd:restriction base="dms:Choice">
          <xsd:enumeration value="NOT EXPORT CONTROLLED - UK / US / OTHER LOCAL"/>
          <xsd:enumeration value="UK EXPORT CONTROLLED TECHNOLOGY &amp; NOT US EXPORT CONTROLLED DATA"/>
          <xsd:enumeration value="UK EXPORT CONTROLLED TECHNOLOGY &amp; US EXPORT CONTROLLED DATA - EAR"/>
          <xsd:enumeration value="UK EXPORT CONTROLLED TECHNOLOGY &amp; US EXPORT CONTROLLED DATA - EAR &amp; ITAR"/>
          <xsd:enumeration value="UK EXPORT CONTROLLED TECHNOLOGY &amp; US EXPORT CONTROLLED DATA - EAR &amp; FMS"/>
          <xsd:enumeration value="UK EXPORT CONTROLLED TECHNOLOGY &amp; US EXPORT CONTROLLED DATA - EAR &amp; ITAR &amp; FMS"/>
          <xsd:enumeration value="UK EXPORT CONTROLLED TECHNOLOGY &amp; US EXPORT CONTROLLED DATA - ITAR"/>
          <xsd:enumeration value="UK EXPORT CONTROLLED TECHNOLOGY &amp; US EXPORT CONTROLLED DATA - ITAR &amp; FMS"/>
          <xsd:enumeration value="UK EXPORT CONTROLLED TECHNOLOGY &amp; US EXPORT CONTROLLED DATA - FMS"/>
          <xsd:enumeration value="UK EXPORT CONTROLLED TECHNOLOGY &amp; US EXPORT CONTROLLED DATA - QUARANTINED"/>
          <xsd:enumeration value="US EXPORT CONTROLLED DATA - EAR"/>
          <xsd:enumeration value="US EXPORT CONTROLLED DATA - EAR &amp; ITAR"/>
          <xsd:enumeration value="US EXPORT CONTROLLED DATA - EAR &amp; FMS"/>
          <xsd:enumeration value="US EXPORT CONTROLLED DATA - EAR &amp; ITAR &amp; FMS"/>
          <xsd:enumeration value="US EXPORT CONTROLLED DATA - ITAR"/>
          <xsd:enumeration value="US EXPORT CONTROLLED DATA - ITAR &amp; FMS"/>
          <xsd:enumeration value="US EXPORT CONTROLLED DATA - FMS"/>
          <xsd:enumeration value="US EXPORT CONTROLLED DATA - QUARANTINED"/>
          <xsd:enumeration value="OTHER LOCAL EXPORT CONTROLLED &amp; NOT US EXPORT CONTROLLED DATA"/>
        </xsd:restriction>
      </xsd:simpleType>
    </xsd:element>
    <xsd:element name="a77932e802634a1ebaf6871ec6f643a8" ma:index="10" nillable="true" ma:taxonomy="true" ma:internalName="a77932e802634a1ebaf6871ec6f643a8" ma:taxonomyFieldName="BusinessGroupRefiners" ma:displayName="Business Group Refiners" ma:readOnly="false" ma:default="1;#SHP2|0585b5fc-e969-45ec-af06-451699753f5e" ma:fieldId="{a77932e8-0263-4a1e-baf6-871ec6f643a8}" ma:sspId="ca3a49cd-74de-4ed6-8135-422e1eb776bc" ma:termSetId="5f8176ae-0e87-4bdd-a8f2-b4d72eeb4b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ploadDisclaimer" ma:index="25" nillable="true" ma:displayName="Upload Disclaimer" ma:default="Yes" ma:format="Dropdown" ma:hidden="true" ma:internalName="UploadDisclaimer" ma:readOnly="false">
      <xsd:simpleType>
        <xsd:restriction base="dms:Choice">
          <xsd:enumeration value="Y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0d4d9-8088-4f6b-8f4a-59af23245685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9b6a038f-91ce-4338-a45b-2f5e7b125534}" ma:internalName="TaxCatchAll" ma:showField="CatchAllData" ma:web="2d80d4d9-8088-4f6b-8f4a-59af232456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b6a038f-91ce-4338-a45b-2f5e7b125534}" ma:internalName="TaxCatchAllLabel" ma:readOnly="true" ma:showField="CatchAllDataLabel" ma:web="2d80d4d9-8088-4f6b-8f4a-59af232456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db0d86c513ed40a29be9539356d7c974" ma:index="23" ma:taxonomy="true" ma:internalName="db0d86c513ed40a29be9539356d7c974" ma:taxonomyFieldName="Accounts_x0020_Area" ma:displayName="Accounts Area" ma:readOnly="false" ma:default="" ma:fieldId="{db0d86c5-13ed-40a2-9be9-539356d7c974}" ma:taxonomyMulti="true" ma:sspId="ca3a49cd-74de-4ed6-8135-422e1eb776bc" ma:termSetId="04ea432e-5b2b-4727-b18a-88086350897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onth" ma:index="26" nillable="true" ma:displayName="Month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Record" ma:index="27" nillable="true" ma:displayName="Record" ma:format="Dropdown" ma:internalName="Record">
      <xsd:simpleType>
        <xsd:restriction base="dms:Choice">
          <xsd:enumeration value="Record"/>
          <xsd:enumeration value="Non-Record"/>
        </xsd:restriction>
      </xsd:simpleType>
    </xsd:element>
    <xsd:element name="Year" ma:index="28" ma:displayName="Year" ma:format="Dropdown" ma:internalName="Yea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</xsd:restriction>
      </xsd:simpleType>
    </xsd:element>
    <xsd:element name="RecordDeclaredFlag" ma:index="34" nillable="true" ma:displayName="Record Declared" ma:default="0" ma:description="" ma:hidden="true" ma:internalName="RecordDeclaredFlag">
      <xsd:simpleType>
        <xsd:restriction base="dms:Boolean"/>
      </xsd:simpleType>
    </xsd:element>
    <xsd:element name="Is_x0020_RG_x0020_Record" ma:index="37" nillable="true" ma:displayName="Is RG Record" ma:default="0" ma:description="This field is only for use by the Records Management tool, Rational Governance to denote that a document is a record" ma:internalName="Is_x0020_RG_x0020_Recor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a5b7c-0772-43ae-a25f-d5d1397ac5f8" elementFormDefault="qualified">
    <xsd:import namespace="http://schemas.microsoft.com/office/2006/documentManagement/types"/>
    <xsd:import namespace="http://schemas.microsoft.com/office/infopath/2007/PartnerControls"/>
    <xsd:element name="k1fb8e973d4a488cb25ae7d7a89492c0" ma:index="24" ma:taxonomy="true" ma:internalName="k1fb8e973d4a488cb25ae7d7a89492c0" ma:taxonomyFieldName="Library_x0020_Structure" ma:displayName="Library Structure" ma:readOnly="false" ma:default="" ma:fieldId="{41fb8e97-3d4a-488c-b25a-e7d7a89492c0}" ma:taxonomyMulti="true" ma:sspId="ca3a49cd-74de-4ed6-8135-422e1eb776bc" ma:termSetId="7a012c76-47bf-420d-9572-750e995ca88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ustomer_x0020_ITT_x0020_Reference" ma:index="30" nillable="true" ma:displayName="Customer ITT Reference" ma:internalName="Customer_x0020_ITT_x0020_Reference">
      <xsd:simpleType>
        <xsd:restriction base="dms:Text">
          <xsd:maxLength value="255"/>
        </xsd:restriction>
      </xsd:simpleType>
    </xsd:element>
    <xsd:element name="CORDA_x0020_Prospect_x0020_Code" ma:index="31" nillable="true" ma:displayName="CORDA Prospect Code" ma:internalName="CORDA_x0020_Prospect_x0020_Code">
      <xsd:simpleType>
        <xsd:restriction base="dms:Text">
          <xsd:maxLength value="255"/>
        </xsd:restriction>
      </xsd:simpleType>
    </xsd:element>
    <xsd:element name="Customer_x0020_Supplied_x0020_Documentation" ma:index="32" ma:displayName="Customer Supplied Documentation" ma:format="RadioButtons" ma:internalName="Customer_x0020_Supplied_x0020_Documentation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d981e-9081-4aac-be2f-4eb5d503881e" elementFormDefault="qualified">
    <xsd:import namespace="http://schemas.microsoft.com/office/2006/documentManagement/types"/>
    <xsd:import namespace="http://schemas.microsoft.com/office/infopath/2007/PartnerControls"/>
    <xsd:element name="Tender_x0020_Response" ma:index="29" ma:displayName="Tender Response" ma:format="RadioButtons" ma:internalName="Tender_x0020_Respon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22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DAA9966015A40A7AE0B1B930734A5" ma:contentTypeVersion="12" ma:contentTypeDescription="Create a new document." ma:contentTypeScope="" ma:versionID="2fea262209260d9774bc70faf27d5ff4">
  <xsd:schema xmlns:xsd="http://www.w3.org/2001/XMLSchema" xmlns:xs="http://www.w3.org/2001/XMLSchema" xmlns:p="http://schemas.microsoft.com/office/2006/metadata/properties" xmlns:ns2="75d711a5-081b-44f6-bcc7-b80b0c14e289" xmlns:ns3="79fbb198-cc22-4351-a8bc-d29029e2dfd3" targetNamespace="http://schemas.microsoft.com/office/2006/metadata/properties" ma:root="true" ma:fieldsID="836f45f227caa7fd056ff361fa66c7df" ns2:_="" ns3:_="">
    <xsd:import namespace="75d711a5-081b-44f6-bcc7-b80b0c14e289"/>
    <xsd:import namespace="79fbb198-cc22-4351-a8bc-d29029e2df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ategories0" minOccurs="0"/>
                <xsd:element ref="ns2:Other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711a5-081b-44f6-bcc7-b80b0c14e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a6db2ca-7152-4b93-a332-f277b680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ategories0" ma:index="18" nillable="true" ma:displayName="Categories" ma:format="Dropdown" ma:internalName="Categories0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novation (Keep the same)"/>
                    <xsd:enumeration value="Impact"/>
                    <xsd:enumeration value="Multi-Discipline"/>
                    <xsd:enumeration value="Ties to OR Society Work/ISMOR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Other_x003f_" ma:index="19" nillable="true" ma:displayName="Other?" ma:internalName="Other_x003f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bb198-cc22-4351-a8bc-d29029e2dfd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485065c-0118-4a44-8dc6-f7507f60a6da}" ma:internalName="TaxCatchAll" ma:showField="CatchAllData" ma:web="79fbb198-cc22-4351-a8bc-d29029e2df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A04CE-63AA-4E26-A53B-2036857B20BA}">
  <ds:schemaRefs>
    <ds:schemaRef ds:uri="http://purl.org/dc/dcmitype/"/>
    <ds:schemaRef ds:uri="243c8a55-98cb-4f54-8678-5ac13de98bf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49bd981e-9081-4aac-be2f-4eb5d503881e"/>
    <ds:schemaRef ds:uri="d14a5b7c-0772-43ae-a25f-d5d1397ac5f8"/>
    <ds:schemaRef ds:uri="http://www.w3.org/XML/1998/namespace"/>
    <ds:schemaRef ds:uri="http://schemas.microsoft.com/office/2006/documentManagement/types"/>
    <ds:schemaRef ds:uri="2d80d4d9-8088-4f6b-8f4a-59af23245685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FF77CA6-D131-4DB8-83F1-A452A1EF28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2A0D02-C1FA-4500-BBE7-07124FE0EB8B}">
  <ds:schemaRefs>
    <ds:schemaRef ds:uri="http://schemas.titus.com/TitusProperties/"/>
    <ds:schemaRef ds:uri=""/>
  </ds:schemaRefs>
</ds:datastoreItem>
</file>

<file path=customXml/itemProps4.xml><?xml version="1.0" encoding="utf-8"?>
<ds:datastoreItem xmlns:ds="http://schemas.openxmlformats.org/officeDocument/2006/customXml" ds:itemID="{024DBA7E-B4AB-4A1F-98DB-7951D0B633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3c8a55-98cb-4f54-8678-5ac13de98bfe"/>
    <ds:schemaRef ds:uri="2d80d4d9-8088-4f6b-8f4a-59af23245685"/>
    <ds:schemaRef ds:uri="d14a5b7c-0772-43ae-a25f-d5d1397ac5f8"/>
    <ds:schemaRef ds:uri="49bd981e-9081-4aac-be2f-4eb5d503881e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E78FBBC-BAE1-45DD-95FD-A9F706B4DCA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9581</TotalTime>
  <Words>1441</Words>
  <Application>Microsoft Office PowerPoint</Application>
  <PresentationFormat>Widescreen</PresentationFormat>
  <Paragraphs>263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</vt:lpstr>
      <vt:lpstr>Arial</vt:lpstr>
      <vt:lpstr>Calibri Light</vt:lpstr>
      <vt:lpstr>tahoma</vt:lpstr>
      <vt:lpstr>tahoma</vt:lpstr>
      <vt:lpstr>Digital Intelligence</vt:lpstr>
      <vt:lpstr>BAE Systems</vt:lpstr>
      <vt:lpstr>1_BAE Systems</vt:lpstr>
      <vt:lpstr>Finding Solutions for Surveilling our Seas with Multi-Criteria Decision Analysis</vt:lpstr>
      <vt:lpstr>PowerPoint Presentation</vt:lpstr>
      <vt:lpstr>The problem:  Threats in our waters    </vt:lpstr>
      <vt:lpstr>The problem:  Threats in our waters    </vt:lpstr>
      <vt:lpstr>The problem:  Threats in our waters    </vt:lpstr>
      <vt:lpstr>Who’s Interested?</vt:lpstr>
      <vt:lpstr>Who’s Interested?</vt:lpstr>
      <vt:lpstr>The Ask</vt:lpstr>
      <vt:lpstr>What does perfect MDA look like?</vt:lpstr>
      <vt:lpstr>What does imperfect MDA look like?</vt:lpstr>
      <vt:lpstr>The Ask</vt:lpstr>
      <vt:lpstr>Understanding the “As-is”</vt:lpstr>
      <vt:lpstr>Understanding the “As-is”</vt:lpstr>
      <vt:lpstr>Creating a list of solutions</vt:lpstr>
      <vt:lpstr>Creating a list of solutions</vt:lpstr>
      <vt:lpstr>PowerPoint Presentation</vt:lpstr>
      <vt:lpstr>PowerPoint Presentation</vt:lpstr>
      <vt:lpstr>Why Multi-Criteria Decision Analysis?</vt:lpstr>
      <vt:lpstr>PowerPoint Presentation</vt:lpstr>
      <vt:lpstr>How much ‘Bang-for-buck’ does each Option have?</vt:lpstr>
      <vt:lpstr>How much ‘Bang-for-buck’ does each Option have?</vt:lpstr>
      <vt:lpstr>How will each option “perform”?</vt:lpstr>
      <vt:lpstr>How should JMSC improve MDA?</vt:lpstr>
      <vt:lpstr>The Ask: part 2</vt:lpstr>
      <vt:lpstr>High-frequency Surface Wave Radar</vt:lpstr>
      <vt:lpstr>Outcomes</vt:lpstr>
      <vt:lpstr>PowerPoint Presentation</vt:lpstr>
    </vt:vector>
  </TitlesOfParts>
  <Manager/>
  <Company>Any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Conroy, Julie (UK)</dc:creator>
  <cp:lastModifiedBy>Young, Vinnie (UK)</cp:lastModifiedBy>
  <cp:revision>188</cp:revision>
  <dcterms:created xsi:type="dcterms:W3CDTF">2022-04-12T12:56:25Z</dcterms:created>
  <dcterms:modified xsi:type="dcterms:W3CDTF">2025-06-27T15:25:39Z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 Version">
    <vt:lpwstr>1.1.3</vt:lpwstr>
  </property>
  <property fmtid="{D5CDD505-2E9C-101B-9397-08002B2CF9AE}" pid="3" name="Version">
    <vt:lpwstr>1.1.3</vt:lpwstr>
  </property>
  <property fmtid="{D5CDD505-2E9C-101B-9397-08002B2CF9AE}" pid="4" name="TitusGUID">
    <vt:lpwstr>3ca602f3-d180-46c0-a740-39325aa4fcbc</vt:lpwstr>
  </property>
  <property fmtid="{D5CDD505-2E9C-101B-9397-08002B2CF9AE}" pid="5" name="Originator">
    <vt:lpwstr>Third Party Only or Third Party &amp; BAE Systems Combined</vt:lpwstr>
  </property>
  <property fmtid="{D5CDD505-2E9C-101B-9397-08002B2CF9AE}" pid="6" name="urnbailsCompMarkingP1">
    <vt:lpwstr>Handle as BAE SYSTEMS PROPRIETARY</vt:lpwstr>
  </property>
  <property fmtid="{D5CDD505-2E9C-101B-9397-08002B2CF9AE}" pid="7" name="urnbailsNATSECMarkingP1">
    <vt:lpwstr>UK OFFICIAL</vt:lpwstr>
  </property>
  <property fmtid="{D5CDD505-2E9C-101B-9397-08002B2CF9AE}" pid="8" name="urnbailsExportControlMarkingP1">
    <vt:lpwstr>NO</vt:lpwstr>
  </property>
  <property fmtid="{D5CDD505-2E9C-101B-9397-08002B2CF9AE}" pid="9" name="urnbailsExportControlMarkingP2">
    <vt:lpwstr>NOT EXPORT CONTROLLED - UK / US / OTHER LOCAL</vt:lpwstr>
  </property>
  <property fmtid="{D5CDD505-2E9C-101B-9397-08002B2CF9AE}" pid="10" name="BaesClassificationComments">
    <vt:lpwstr/>
  </property>
  <property fmtid="{D5CDD505-2E9C-101B-9397-08002B2CF9AE}" pid="11" name="DocumentSubtype">
    <vt:lpwstr>Third Party Only</vt:lpwstr>
  </property>
  <property fmtid="{D5CDD505-2E9C-101B-9397-08002B2CF9AE}" pid="12" name="ContentTypeId">
    <vt:lpwstr>0x010100ABBDAA9966015A40A7AE0B1B930734A5</vt:lpwstr>
  </property>
  <property fmtid="{D5CDD505-2E9C-101B-9397-08002B2CF9AE}" pid="13" name="_dlc_DocIdItemGuid">
    <vt:lpwstr>7f7b6767-dcd8-4fbe-bf1e-86ab27495d6e</vt:lpwstr>
  </property>
  <property fmtid="{D5CDD505-2E9C-101B-9397-08002B2CF9AE}" pid="14" name="Library Structure">
    <vt:lpwstr>103;#Presentations|ace94b06-0ff1-4e4e-a60b-3dd71ef8a3fd</vt:lpwstr>
  </property>
  <property fmtid="{D5CDD505-2E9C-101B-9397-08002B2CF9AE}" pid="15" name="Order">
    <vt:r8>2668000</vt:r8>
  </property>
  <property fmtid="{D5CDD505-2E9C-101B-9397-08002B2CF9AE}" pid="16" name="Accounts Area">
    <vt:lpwstr>10;#MoD Maritime|b28c3392-cf67-4374-9a41-d3315edc3519</vt:lpwstr>
  </property>
  <property fmtid="{D5CDD505-2E9C-101B-9397-08002B2CF9AE}" pid="17" name="BusinessGroupRefiners">
    <vt:lpwstr>1;#SHP2|0585b5fc-e969-45ec-af06-451699753f5e</vt:lpwstr>
  </property>
  <property fmtid="{D5CDD505-2E9C-101B-9397-08002B2CF9AE}" pid="18" name="baesystemsmvmNATSECregion">
    <vt:lpwstr>UK</vt:lpwstr>
  </property>
</Properties>
</file>